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4"/>
    <p:sldMasterId id="2147483677" r:id="rId5"/>
  </p:sldMasterIdLst>
  <p:notesMasterIdLst>
    <p:notesMasterId r:id="rId30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557"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Lst>
  <p:sldSz cx="9144000" cy="5143500" type="screen16x9"/>
  <p:notesSz cx="6858000" cy="9144000"/>
  <p:embeddedFontLst>
    <p:embeddedFont>
      <p:font typeface="Century Gothic" panose="020B0502020202020204" pitchFamily="34" charset="0"/>
      <p:regular r:id="rId309"/>
      <p:bold r:id="rId310"/>
      <p:italic r:id="rId311"/>
      <p:boldItalic r:id="rId3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8303BD-B634-46B4-ABCE-20F3605E23E5}" v="1" dt="2023-04-09T19:53:07.7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theme" Target="theme/theme1.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65" Type="http://schemas.openxmlformats.org/officeDocument/2006/relationships/slide" Target="slides/slide60.xml"/><Relationship Id="rId130" Type="http://schemas.openxmlformats.org/officeDocument/2006/relationships/slide" Target="slides/slide125.xml"/><Relationship Id="rId172" Type="http://schemas.openxmlformats.org/officeDocument/2006/relationships/slide" Target="slides/slide167.xml"/><Relationship Id="rId228" Type="http://schemas.openxmlformats.org/officeDocument/2006/relationships/slide" Target="slides/slide223.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281" Type="http://schemas.openxmlformats.org/officeDocument/2006/relationships/slide" Target="slides/slide276.xml"/><Relationship Id="rId316" Type="http://schemas.openxmlformats.org/officeDocument/2006/relationships/tableStyles" Target="tableStyles.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39" Type="http://schemas.openxmlformats.org/officeDocument/2006/relationships/slide" Target="slides/slide234.xml"/><Relationship Id="rId250" Type="http://schemas.openxmlformats.org/officeDocument/2006/relationships/slide" Target="slides/slide245.xml"/><Relationship Id="rId271" Type="http://schemas.openxmlformats.org/officeDocument/2006/relationships/slide" Target="slides/slide266.xml"/><Relationship Id="rId292" Type="http://schemas.openxmlformats.org/officeDocument/2006/relationships/slide" Target="slides/slide287.xml"/><Relationship Id="rId306" Type="http://schemas.openxmlformats.org/officeDocument/2006/relationships/slide" Target="slides/slide301.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slide" Target="slides/slide224.xml"/><Relationship Id="rId240" Type="http://schemas.openxmlformats.org/officeDocument/2006/relationships/slide" Target="slides/slide235.xml"/><Relationship Id="rId261" Type="http://schemas.openxmlformats.org/officeDocument/2006/relationships/slide" Target="slides/slide256.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17" Type="http://schemas.microsoft.com/office/2016/11/relationships/changesInfo" Target="changesInfos/changesInfo1.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slide" Target="slides/slide225.xml"/><Relationship Id="rId251" Type="http://schemas.openxmlformats.org/officeDocument/2006/relationships/slide" Target="slides/slide246.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72" Type="http://schemas.openxmlformats.org/officeDocument/2006/relationships/slide" Target="slides/slide267.xml"/><Relationship Id="rId293" Type="http://schemas.openxmlformats.org/officeDocument/2006/relationships/slide" Target="slides/slide288.xml"/><Relationship Id="rId307" Type="http://schemas.openxmlformats.org/officeDocument/2006/relationships/slide" Target="slides/slide302.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220" Type="http://schemas.openxmlformats.org/officeDocument/2006/relationships/slide" Target="slides/slide215.xml"/><Relationship Id="rId241" Type="http://schemas.openxmlformats.org/officeDocument/2006/relationships/slide" Target="slides/slide23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262" Type="http://schemas.openxmlformats.org/officeDocument/2006/relationships/slide" Target="slides/slide257.xml"/><Relationship Id="rId283" Type="http://schemas.openxmlformats.org/officeDocument/2006/relationships/slide" Target="slides/slide278.xml"/><Relationship Id="rId318" Type="http://schemas.microsoft.com/office/2015/10/relationships/revisionInfo" Target="revisionInfo.xml"/><Relationship Id="rId78" Type="http://schemas.openxmlformats.org/officeDocument/2006/relationships/slide" Target="slides/slide73.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64" Type="http://schemas.openxmlformats.org/officeDocument/2006/relationships/slide" Target="slides/slide159.xml"/><Relationship Id="rId185" Type="http://schemas.openxmlformats.org/officeDocument/2006/relationships/slide" Target="slides/slide180.xml"/><Relationship Id="rId9" Type="http://schemas.openxmlformats.org/officeDocument/2006/relationships/slide" Target="slides/slide4.xml"/><Relationship Id="rId210" Type="http://schemas.openxmlformats.org/officeDocument/2006/relationships/slide" Target="slides/slide205.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273" Type="http://schemas.openxmlformats.org/officeDocument/2006/relationships/slide" Target="slides/slide268.xml"/><Relationship Id="rId294" Type="http://schemas.openxmlformats.org/officeDocument/2006/relationships/slide" Target="slides/slide289.xml"/><Relationship Id="rId308" Type="http://schemas.openxmlformats.org/officeDocument/2006/relationships/notesMaster" Target="notesMasters/notesMaster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font" Target="fonts/font1.fntdata"/><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font" Target="fonts/font2.fntdata"/><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font" Target="fonts/font3.fntdata"/><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font" Target="fonts/font4.fntdata"/><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viewProps" Target="viewProps.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IO DE OLIVEIRA CAMPOS" userId="S::caio.ocampos1@senacsp.edu.br::11ec3f04-bc0d-4358-a0c1-4879c028bc50" providerId="AD" clId="Web-{238303BD-B634-46B4-ABCE-20F3605E23E5}"/>
    <pc:docChg chg="addSld">
      <pc:chgData name="CAIO DE OLIVEIRA CAMPOS" userId="S::caio.ocampos1@senacsp.edu.br::11ec3f04-bc0d-4358-a0c1-4879c028bc50" providerId="AD" clId="Web-{238303BD-B634-46B4-ABCE-20F3605E23E5}" dt="2023-04-09T19:53:07.772" v="0"/>
      <pc:docMkLst>
        <pc:docMk/>
      </pc:docMkLst>
      <pc:sldChg chg="new">
        <pc:chgData name="CAIO DE OLIVEIRA CAMPOS" userId="S::caio.ocampos1@senacsp.edu.br::11ec3f04-bc0d-4358-a0c1-4879c028bc50" providerId="AD" clId="Web-{238303BD-B634-46B4-ABCE-20F3605E23E5}" dt="2023-04-09T19:53:07.772" v="0"/>
        <pc:sldMkLst>
          <pc:docMk/>
          <pc:sldMk cId="2273726472" sldId="55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de085ec1a0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de085ec1a0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de085ec1a0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de085ec1a0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de450d50c2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de450d50c2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de4eae5d9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1de4eae5d9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de4eae5d9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de4eae5d9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1de4eae5d9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1de4eae5d9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de4eae5d9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de4eae5d9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de4eae5d9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de4eae5d9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de4eae5d9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de4eae5d9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de4eae5d9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de4eae5d9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1de4eae5d9c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1de4eae5d9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1de4eae5d9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1de4eae5d9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de085ec1a0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de085ec1a0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1de4eae5d9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1de4eae5d9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1de4eae5d9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1de4eae5d9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1de4eae5d9c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1de4eae5d9c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de4eae5d9c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de4eae5d9c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1de4eae5d9c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1de4eae5d9c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1de4eae5d9c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1de4eae5d9c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1de4eae5d9c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1de4eae5d9c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de4eae5d9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de4eae5d9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de4eae5d9c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de4eae5d9c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1de4eae5d9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1de4eae5d9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de085ec1a0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de085ec1a0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1de4eae5d9c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1de4eae5d9c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de4eae5d9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de4eae5d9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1de4eae5d9c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1de4eae5d9c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de4eae5d9c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de4eae5d9c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de4eae5d9c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de4eae5d9c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1de4eae5d9c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1de4eae5d9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1de4eae5d9c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1de4eae5d9c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1de4eae5d9c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1de4eae5d9c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de4eae5d9c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de4eae5d9c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1de4eae5d9c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1de4eae5d9c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de085ec1a0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de085ec1a0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de4eae5d9c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de4eae5d9c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de4eae5d9c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de4eae5d9c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1de4eae5d9c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1de4eae5d9c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1de58cf944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1de58cf944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de58cf9441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de58cf944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1de4eae5d9c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1de4eae5d9c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1de58cf944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1de58cf944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1de58cf944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1de58cf944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1de58cf944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1de58cf944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de58cf944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de58cf944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de085ec1a0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de085ec1a0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1de58cf944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1de58cf944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1de58cf944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1de58cf944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1de58cf944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1de58cf944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1de58cf944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1de58cf944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1de58cf944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1de58cf944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1df9c14f84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1df9c14f84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df9c14f84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1df9c14f84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df9c14f84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df9c14f8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1df9c14f84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1df9c14f84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1df9c14f8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1df9c14f8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de085ec1a0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de085ec1a0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df9c14f84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df9c14f84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1df9c14f84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1df9c14f84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1df9c14f84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1df9c14f84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1df9c14f84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1df9c14f84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1df9c14f84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1df9c14f84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1df9c14f844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1df9c14f844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1df9c14f844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1" name="Google Shape;1411;g1df9c14f844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1df9c14f844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1df9c14f844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1df9c14f844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1df9c14f844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1df9c14f844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1df9c14f844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de085ec1a0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de085ec1a0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1df9c14f84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1df9c14f84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1df9c14f844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1df9c14f844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1df9c14f844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1df9c14f844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1df9c14f844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1df9c14f84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1df9c14f84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1df9c14f84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1df9c14f84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1df9c14f84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1df9c14f844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1df9c14f844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1df9c14f844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4" name="Google Shape;1494;g1df9c14f844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1df9c14f844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1df9c14f844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1df9c14f844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1df9c14f844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de085ec1a0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de085ec1a0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1df9c14f844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1df9c14f844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1df9c14f844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1df9c14f844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df9c14f844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df9c14f844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1df9c14f844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1df9c14f844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df9c14f844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df9c14f844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1df9c14f844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1df9c14f844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1df9c14f844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1df9c14f844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1df9c14f844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1df9c14f844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1df9c14f844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1df9c14f844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1df9c14f844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1df9c14f844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de085ec1a0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de085ec1a0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1df9c14f844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1df9c14f844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de6e07dd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de6e07dd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de6e07dd3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de6e07dd3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1de6e07dd3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1de6e07dd3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1de6e07dd3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1de6e07dd3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1de6e07dd3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1de6e07dd3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1de6e07dd3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1de6e07dd3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1de6e07dd3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1de6e07dd3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1de6e07dd3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5" name="Google Shape;1675;g1de6e07dd3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1de6e07dd3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1de6e07dd3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de085ec1a0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de085ec1a0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1de6e07dd3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1de6e07dd3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1de6e07dd39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1de6e07dd39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2191a3a071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2191a3a071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2191a3a071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2191a3a071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2191a3a0718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2191a3a071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2191a3a071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2191a3a071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2191a3a071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2191a3a071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2191a3a071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2191a3a071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2191a3a0718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2191a3a071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g2191a3a0718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3" name="Google Shape;1763;g2191a3a0718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de085ec1a0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de085ec1a0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de085ec1a0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de085ec1a0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2191a3a0718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3" name="Google Shape;1773;g2191a3a0718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2191a3a071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9" name="Google Shape;1779;g2191a3a071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2191a3a0718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2191a3a0718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g2191a3a071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2191a3a071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2191a3a071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2191a3a071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2191a3a0718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2191a3a071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2191a3a071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5" name="Google Shape;1825;g2191a3a071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2191a3a0718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2191a3a0718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2191a3a0718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2191a3a0718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2191a3a0718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2191a3a0718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de085ec1a0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de085ec1a0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2191a3a0718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2191a3a0718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2191a3a0718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2191a3a0718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1de7ca01ea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1de7ca01ea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1de7ca01eac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1de7ca01ea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1de7ca01ea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1de7ca01ea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1de7ca01eac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2" name="Google Shape;1892;g1de7ca01eac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2191a3a071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2191a3a071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g2191a3a0718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6" name="Google Shape;1906;g2191a3a0718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1de7ca01eac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1de7ca01eac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1de7ca01eac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1de7ca01eac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de085ec1a0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de085ec1a0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1de7ca01eac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1de7ca01eac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1de7ca01ea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1de7ca01ea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1de7ca01eac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1de7ca01eac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g1de7ca01eac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2" name="Google Shape;1952;g1de7ca01eac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g219596a74f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9" name="Google Shape;1959;g219596a74f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5"/>
        <p:cNvGrpSpPr/>
        <p:nvPr/>
      </p:nvGrpSpPr>
      <p:grpSpPr>
        <a:xfrm>
          <a:off x="0" y="0"/>
          <a:ext cx="0" cy="0"/>
          <a:chOff x="0" y="0"/>
          <a:chExt cx="0" cy="0"/>
        </a:xfrm>
      </p:grpSpPr>
      <p:sp>
        <p:nvSpPr>
          <p:cNvPr id="1966" name="Google Shape;1966;g219596a74f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7" name="Google Shape;1967;g219596a74f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g219596a74f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4" name="Google Shape;1974;g219596a74f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219596a74f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219596a74f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219596a74f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8" name="Google Shape;1988;g219596a74f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219596a74f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219596a74f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de085ec1a0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de085ec1a0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1"/>
        <p:cNvGrpSpPr/>
        <p:nvPr/>
      </p:nvGrpSpPr>
      <p:grpSpPr>
        <a:xfrm>
          <a:off x="0" y="0"/>
          <a:ext cx="0" cy="0"/>
          <a:chOff x="0" y="0"/>
          <a:chExt cx="0" cy="0"/>
        </a:xfrm>
      </p:grpSpPr>
      <p:sp>
        <p:nvSpPr>
          <p:cNvPr id="2002" name="Google Shape;2002;g1de96aba3e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3" name="Google Shape;2003;g1de96aba3e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1de96aba3e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1de96aba3e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g1de96aba3e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9" name="Google Shape;2019;g1de96aba3e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1de96aba3e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1de96aba3e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1de96aba3e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7" name="Google Shape;2037;g1de96aba3e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g1de96aba3e0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4" name="Google Shape;2044;g1de96aba3e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1de96aba3e0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1de96aba3e0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1de96aba3e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1de96aba3e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g1deba5a7d3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6" name="Google Shape;2066;g1deba5a7d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g1deba5a7d3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3" name="Google Shape;2073;g1deba5a7d3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de085ec1a0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de085ec1a0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g1deba5a7d3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9" name="Google Shape;2079;g1deba5a7d3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1deba5a7d3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1deba5a7d3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1deba5a7d3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1deba5a7d3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
        <p:cNvGrpSpPr/>
        <p:nvPr/>
      </p:nvGrpSpPr>
      <p:grpSpPr>
        <a:xfrm>
          <a:off x="0" y="0"/>
          <a:ext cx="0" cy="0"/>
          <a:chOff x="0" y="0"/>
          <a:chExt cx="0" cy="0"/>
        </a:xfrm>
      </p:grpSpPr>
      <p:sp>
        <p:nvSpPr>
          <p:cNvPr id="2098" name="Google Shape;2098;g1deba5a7d3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9" name="Google Shape;2099;g1deba5a7d3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g1deba5a7d3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6" name="Google Shape;2106;g1deba5a7d3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1dec280a9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2" name="Google Shape;2112;g1dec280a9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1dec280a98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0" name="Google Shape;2120;g1dec280a98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1dec280a98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1dec280a98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1dec280a98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1dec280a98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1dec597608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2" name="Google Shape;2142;g1dec597608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de085ec1a0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de085ec1a0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1dec597608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1dec597608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1dec597608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1dec597608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1dec597608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5" name="Google Shape;2165;g1dec597608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g1dec597608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2" name="Google Shape;2172;g1dec597608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1dec597608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0" name="Google Shape;2180;g1dec597608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1dec597608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1dec597608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1decb9b829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7" name="Google Shape;2197;g1decb9b829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1decb9b829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1decb9b829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g1decb9b829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3" name="Google Shape;2213;g1decb9b829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1decb9b829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0" name="Google Shape;2220;g1decb9b829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de085ec1a0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de085ec1a0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1decb9b829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1decb9b829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Google Shape;2232;g1deec3850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3" name="Google Shape;2233;g1deec3850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deec3850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deec3850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g1deec38506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7" name="Google Shape;2247;g1deec38506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1def0949e5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1def0949e5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g1def0949e5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1" name="Google Shape;2261;g1def0949e5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6"/>
        <p:cNvGrpSpPr/>
        <p:nvPr/>
      </p:nvGrpSpPr>
      <p:grpSpPr>
        <a:xfrm>
          <a:off x="0" y="0"/>
          <a:ext cx="0" cy="0"/>
          <a:chOff x="0" y="0"/>
          <a:chExt cx="0" cy="0"/>
        </a:xfrm>
      </p:grpSpPr>
      <p:sp>
        <p:nvSpPr>
          <p:cNvPr id="2267" name="Google Shape;2267;g1def0949e5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8" name="Google Shape;2268;g1def0949e5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1def0949e5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1def0949e5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9"/>
        <p:cNvGrpSpPr/>
        <p:nvPr/>
      </p:nvGrpSpPr>
      <p:grpSpPr>
        <a:xfrm>
          <a:off x="0" y="0"/>
          <a:ext cx="0" cy="0"/>
          <a:chOff x="0" y="0"/>
          <a:chExt cx="0" cy="0"/>
        </a:xfrm>
      </p:grpSpPr>
      <p:sp>
        <p:nvSpPr>
          <p:cNvPr id="2280" name="Google Shape;2280;g1def0949e5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1" name="Google Shape;2281;g1def0949e5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g1def0949e5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7" name="Google Shape;2287;g1def0949e5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de085ec1a0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de085ec1a0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g1def0949e53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4" name="Google Shape;2294;g1def0949e5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def0949e53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def0949e5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1def0949e5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1def0949e5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g1def0949e53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5" name="Google Shape;2315;g1def0949e5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g1df0efded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1" name="Google Shape;2321;g1df0efded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Google Shape;2328;g1df0efdedb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9" name="Google Shape;2329;g1df0efdedb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5"/>
        <p:cNvGrpSpPr/>
        <p:nvPr/>
      </p:nvGrpSpPr>
      <p:grpSpPr>
        <a:xfrm>
          <a:off x="0" y="0"/>
          <a:ext cx="0" cy="0"/>
          <a:chOff x="0" y="0"/>
          <a:chExt cx="0" cy="0"/>
        </a:xfrm>
      </p:grpSpPr>
      <p:sp>
        <p:nvSpPr>
          <p:cNvPr id="2336" name="Google Shape;2336;g1df0efdedb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7" name="Google Shape;2337;g1df0efdedb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1df0efdedb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3" name="Google Shape;2343;g1df0efdedb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1df0efdedb1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1df0efdedb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1df0efdedb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1df0efdedb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de085ec1a0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de085ec1a0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1df0efdedb1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1df0efdedb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22240ef0ff5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22240ef0ff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7"/>
        <p:cNvGrpSpPr/>
        <p:nvPr/>
      </p:nvGrpSpPr>
      <p:grpSpPr>
        <a:xfrm>
          <a:off x="0" y="0"/>
          <a:ext cx="0" cy="0"/>
          <a:chOff x="0" y="0"/>
          <a:chExt cx="0" cy="0"/>
        </a:xfrm>
      </p:grpSpPr>
      <p:sp>
        <p:nvSpPr>
          <p:cNvPr id="2378" name="Google Shape;2378;g22240ef0ff5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9" name="Google Shape;2379;g22240ef0ff5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22240ef0ff5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6" name="Google Shape;2386;g22240ef0ff5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22240ef0ff5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22240ef0ff5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22240ef0ff5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22240ef0ff5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22240ef0ff5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22240ef0ff5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22240ef0ff5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22240ef0ff5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1df94e6996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1df94e6996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6"/>
        <p:cNvGrpSpPr/>
        <p:nvPr/>
      </p:nvGrpSpPr>
      <p:grpSpPr>
        <a:xfrm>
          <a:off x="0" y="0"/>
          <a:ext cx="0" cy="0"/>
          <a:chOff x="0" y="0"/>
          <a:chExt cx="0" cy="0"/>
        </a:xfrm>
      </p:grpSpPr>
      <p:sp>
        <p:nvSpPr>
          <p:cNvPr id="2427" name="Google Shape;2427;g1df94e69965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8" name="Google Shape;2428;g1df94e69965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de085ec1a0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de085ec1a0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1df94e69965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4" name="Google Shape;2434;g1df94e69965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g1df94e69965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1" name="Google Shape;2441;g1df94e69965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1df94e69965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9" name="Google Shape;2449;g1df94e69965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4"/>
        <p:cNvGrpSpPr/>
        <p:nvPr/>
      </p:nvGrpSpPr>
      <p:grpSpPr>
        <a:xfrm>
          <a:off x="0" y="0"/>
          <a:ext cx="0" cy="0"/>
          <a:chOff x="0" y="0"/>
          <a:chExt cx="0" cy="0"/>
        </a:xfrm>
      </p:grpSpPr>
      <p:sp>
        <p:nvSpPr>
          <p:cNvPr id="2455" name="Google Shape;2455;g1df94e69965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6" name="Google Shape;2456;g1df94e69965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1"/>
        <p:cNvGrpSpPr/>
        <p:nvPr/>
      </p:nvGrpSpPr>
      <p:grpSpPr>
        <a:xfrm>
          <a:off x="0" y="0"/>
          <a:ext cx="0" cy="0"/>
          <a:chOff x="0" y="0"/>
          <a:chExt cx="0" cy="0"/>
        </a:xfrm>
      </p:grpSpPr>
      <p:sp>
        <p:nvSpPr>
          <p:cNvPr id="2462" name="Google Shape;2462;g1df94e69965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3" name="Google Shape;2463;g1df94e69965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8"/>
        <p:cNvGrpSpPr/>
        <p:nvPr/>
      </p:nvGrpSpPr>
      <p:grpSpPr>
        <a:xfrm>
          <a:off x="0" y="0"/>
          <a:ext cx="0" cy="0"/>
          <a:chOff x="0" y="0"/>
          <a:chExt cx="0" cy="0"/>
        </a:xfrm>
      </p:grpSpPr>
      <p:sp>
        <p:nvSpPr>
          <p:cNvPr id="2469" name="Google Shape;2469;g1df94e69965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0" name="Google Shape;2470;g1df94e69965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Google Shape;2476;g1df9c14f84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7" name="Google Shape;2477;g1df9c14f84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g1df9c14f84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4" name="Google Shape;2484;g1df9c14f84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8"/>
        <p:cNvGrpSpPr/>
        <p:nvPr/>
      </p:nvGrpSpPr>
      <p:grpSpPr>
        <a:xfrm>
          <a:off x="0" y="0"/>
          <a:ext cx="0" cy="0"/>
          <a:chOff x="0" y="0"/>
          <a:chExt cx="0" cy="0"/>
        </a:xfrm>
      </p:grpSpPr>
      <p:sp>
        <p:nvSpPr>
          <p:cNvPr id="2489" name="Google Shape;2489;g1dfa79c735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0" name="Google Shape;2490;g1dfa79c735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g1dfa79c7353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6" name="Google Shape;2496;g1dfa79c735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de085ec1a0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de085ec1a0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de085ec1a0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de085ec1a0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g1dfa79c735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2" name="Google Shape;2502;g1dfa79c735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6"/>
        <p:cNvGrpSpPr/>
        <p:nvPr/>
      </p:nvGrpSpPr>
      <p:grpSpPr>
        <a:xfrm>
          <a:off x="0" y="0"/>
          <a:ext cx="0" cy="0"/>
          <a:chOff x="0" y="0"/>
          <a:chExt cx="0" cy="0"/>
        </a:xfrm>
      </p:grpSpPr>
      <p:sp>
        <p:nvSpPr>
          <p:cNvPr id="2507" name="Google Shape;2507;g1dfa79c7353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8" name="Google Shape;2508;g1dfa79c7353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de085ec1a0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de085ec1a0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de085ec1a0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de085ec1a0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de1c4e56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de1c4e56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de1c4e56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de1c4e56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de0fbe88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de0fbe88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de0fbe88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de0fbe88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de0fbe881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de0fbe881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de1c4e561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de1c4e561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de1c4e561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de1c4e561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de085ec1a0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de085ec1a0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de1c4e561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de1c4e561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de1c4e561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de1c4e56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de1c4e561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de1c4e561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de1c4e561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de1c4e561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de1c4e561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de1c4e561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de1c4e561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de1c4e561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de1e36c03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de1e36c0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de1e36c03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de1e36c03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de1e36c0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de1e36c0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de1e36c03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de1e36c03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de085ec1a0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de085ec1a0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de1e36c03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de1e36c03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de1e36c03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de1e36c03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de1e36c033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de1e36c03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de1e36c033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de1e36c03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de1e36c033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de1e36c03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de1e36c03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de1e36c03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de1e36c03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de1e36c03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de1e36c033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de1e36c033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de1e36c03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de1e36c03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de1e36c03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de1e36c03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de085ec1a0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de085ec1a0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de1e36c033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1de1e36c033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de1e36c03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de1e36c033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de1e36c03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de1e36c03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de1e36c033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de1e36c033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de1e36c03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1de1e36c03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de1e36c03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de1e36c03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de1e36c033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de1e36c033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de1e36c033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de1e36c03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de1e36c033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de1e36c033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de1e36c03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de1e36c03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de085ec1a0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de085ec1a0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de1e36c033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de1e36c033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de1e36c033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de1e36c033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de26be996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1de26be996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de26be996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de26be996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de26be996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de26be996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de26be996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de26be996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2172617b7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2172617b7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de26be996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de26be996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2172617b7a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2172617b7a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2172617b7a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2172617b7a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de085ec1a0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de085ec1a0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172617b7a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172617b7a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2172617b7a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2172617b7a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172617b7a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2172617b7a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172617b7a1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2172617b7a1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2172617b7a1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2172617b7a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2172617b7a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2172617b7a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172617b7a1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172617b7a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172617b7a1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172617b7a1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2172617b7a1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2172617b7a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172617b7a1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2172617b7a1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de085ec1a0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de085ec1a0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de450d50c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de450d50c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de450d50c2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de450d50c2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de450d50c2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1de450d50c2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de450d50c2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de450d50c2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1de450d50c2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1de450d50c2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de450d50c2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de450d50c2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1de450d50c2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1de450d50c2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1de4e77633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de4e77633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de4e77633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de4e77633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de4e77633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de4e77633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866216" y="1085850"/>
            <a:ext cx="6619200" cy="24972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5400"/>
              <a:buFont typeface="Century Gothic"/>
              <a:buNone/>
              <a:defRPr sz="54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4" name="Google Shape;64;p14"/>
          <p:cNvSpPr txBox="1">
            <a:spLocks noGrp="1"/>
          </p:cNvSpPr>
          <p:nvPr>
            <p:ph type="subTitle" idx="1"/>
          </p:nvPr>
        </p:nvSpPr>
        <p:spPr>
          <a:xfrm>
            <a:off x="866216" y="3583035"/>
            <a:ext cx="6619200" cy="645900"/>
          </a:xfrm>
          <a:prstGeom prst="rect">
            <a:avLst/>
          </a:prstGeom>
          <a:noFill/>
          <a:ln>
            <a:noFill/>
          </a:ln>
        </p:spPr>
        <p:txBody>
          <a:bodyPr spcFirstLastPara="1" wrap="square" lIns="68575" tIns="34275" rIns="68575" bIns="34275" anchor="t" anchorCtr="0">
            <a:normAutofit/>
          </a:bodyPr>
          <a:lstStyle>
            <a:lvl1pPr lvl="0" algn="l" rtl="0">
              <a:spcBef>
                <a:spcPts val="800"/>
              </a:spcBef>
              <a:spcAft>
                <a:spcPts val="0"/>
              </a:spcAft>
              <a:buSzPts val="1200"/>
              <a:buNone/>
              <a:defRPr cap="none">
                <a:solidFill>
                  <a:srgbClr val="86D1D8"/>
                </a:solidFill>
              </a:defRPr>
            </a:lvl1pPr>
            <a:lvl2pPr lvl="1" algn="ctr" rtl="0">
              <a:spcBef>
                <a:spcPts val="800"/>
              </a:spcBef>
              <a:spcAft>
                <a:spcPts val="0"/>
              </a:spcAft>
              <a:buSzPts val="1100"/>
              <a:buNone/>
              <a:defRPr>
                <a:solidFill>
                  <a:schemeClr val="lt1"/>
                </a:solidFill>
              </a:defRPr>
            </a:lvl2pPr>
            <a:lvl3pPr lvl="2" algn="ctr" rtl="0">
              <a:spcBef>
                <a:spcPts val="800"/>
              </a:spcBef>
              <a:spcAft>
                <a:spcPts val="0"/>
              </a:spcAft>
              <a:buSzPts val="1000"/>
              <a:buNone/>
              <a:defRPr>
                <a:solidFill>
                  <a:schemeClr val="lt1"/>
                </a:solidFill>
              </a:defRPr>
            </a:lvl3pPr>
            <a:lvl4pPr lvl="3" algn="ctr" rtl="0">
              <a:spcBef>
                <a:spcPts val="800"/>
              </a:spcBef>
              <a:spcAft>
                <a:spcPts val="0"/>
              </a:spcAft>
              <a:buSzPts val="800"/>
              <a:buNone/>
              <a:defRPr>
                <a:solidFill>
                  <a:schemeClr val="lt1"/>
                </a:solidFill>
              </a:defRPr>
            </a:lvl4pPr>
            <a:lvl5pPr lvl="4" algn="ctr" rtl="0">
              <a:spcBef>
                <a:spcPts val="800"/>
              </a:spcBef>
              <a:spcAft>
                <a:spcPts val="0"/>
              </a:spcAft>
              <a:buSzPts val="800"/>
              <a:buNone/>
              <a:defRPr>
                <a:solidFill>
                  <a:schemeClr val="lt1"/>
                </a:solidFill>
              </a:defRPr>
            </a:lvl5pPr>
            <a:lvl6pPr lvl="5" algn="ctr" rtl="0">
              <a:spcBef>
                <a:spcPts val="800"/>
              </a:spcBef>
              <a:spcAft>
                <a:spcPts val="0"/>
              </a:spcAft>
              <a:buSzPts val="800"/>
              <a:buNone/>
              <a:defRPr>
                <a:solidFill>
                  <a:schemeClr val="lt1"/>
                </a:solidFill>
              </a:defRPr>
            </a:lvl6pPr>
            <a:lvl7pPr lvl="6" algn="ctr" rtl="0">
              <a:spcBef>
                <a:spcPts val="800"/>
              </a:spcBef>
              <a:spcAft>
                <a:spcPts val="0"/>
              </a:spcAft>
              <a:buSzPts val="800"/>
              <a:buNone/>
              <a:defRPr>
                <a:solidFill>
                  <a:schemeClr val="lt1"/>
                </a:solidFill>
              </a:defRPr>
            </a:lvl7pPr>
            <a:lvl8pPr lvl="7" algn="ctr" rtl="0">
              <a:spcBef>
                <a:spcPts val="800"/>
              </a:spcBef>
              <a:spcAft>
                <a:spcPts val="0"/>
              </a:spcAft>
              <a:buSzPts val="800"/>
              <a:buNone/>
              <a:defRPr>
                <a:solidFill>
                  <a:schemeClr val="lt1"/>
                </a:solidFill>
              </a:defRPr>
            </a:lvl8pPr>
            <a:lvl9pPr lvl="8" algn="ctr" rtl="0">
              <a:spcBef>
                <a:spcPts val="800"/>
              </a:spcBef>
              <a:spcAft>
                <a:spcPts val="0"/>
              </a:spcAft>
              <a:buSzPts val="800"/>
              <a:buNone/>
              <a:defRPr>
                <a:solidFill>
                  <a:schemeClr val="lt1"/>
                </a:solidFill>
              </a:defRPr>
            </a:lvl9pPr>
          </a:lstStyle>
          <a:p>
            <a:endParaRPr/>
          </a:p>
        </p:txBody>
      </p:sp>
      <p:sp>
        <p:nvSpPr>
          <p:cNvPr id="65" name="Google Shape;65;p14"/>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6" name="Google Shape;66;p14"/>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7" name="Google Shape;67;p14"/>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484583" y="339539"/>
            <a:ext cx="7053600" cy="10503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0" name="Google Shape;70;p15"/>
          <p:cNvSpPr txBox="1">
            <a:spLocks noGrp="1"/>
          </p:cNvSpPr>
          <p:nvPr>
            <p:ph type="body" idx="1"/>
          </p:nvPr>
        </p:nvSpPr>
        <p:spPr>
          <a:xfrm>
            <a:off x="827484" y="1539689"/>
            <a:ext cx="6710100" cy="31467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71" name="Google Shape;71;p15"/>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2" name="Google Shape;72;p15"/>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5"/>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66217" y="2146300"/>
            <a:ext cx="6619200" cy="14367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3000"/>
              <a:buFont typeface="Century Gothic"/>
              <a:buNone/>
              <a:defRPr sz="3000" b="0" cap="none"/>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6" name="Google Shape;76;p16"/>
          <p:cNvSpPr txBox="1">
            <a:spLocks noGrp="1"/>
          </p:cNvSpPr>
          <p:nvPr>
            <p:ph type="body" idx="1"/>
          </p:nvPr>
        </p:nvSpPr>
        <p:spPr>
          <a:xfrm>
            <a:off x="866216" y="3583036"/>
            <a:ext cx="6619200" cy="6453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1200"/>
              <a:buNone/>
              <a:defRPr sz="1500" cap="none">
                <a:solidFill>
                  <a:srgbClr val="86D1D8"/>
                </a:solidFill>
              </a:defRPr>
            </a:lvl1pPr>
            <a:lvl2pPr marL="914400" lvl="1" indent="-228600" algn="l" rtl="0">
              <a:spcBef>
                <a:spcPts val="800"/>
              </a:spcBef>
              <a:spcAft>
                <a:spcPts val="0"/>
              </a:spcAft>
              <a:buSzPts val="1100"/>
              <a:buNone/>
              <a:defRPr sz="1400">
                <a:solidFill>
                  <a:schemeClr val="lt1"/>
                </a:solidFill>
              </a:defRPr>
            </a:lvl2pPr>
            <a:lvl3pPr marL="1371600" lvl="2" indent="-228600" algn="l" rtl="0">
              <a:spcBef>
                <a:spcPts val="800"/>
              </a:spcBef>
              <a:spcAft>
                <a:spcPts val="0"/>
              </a:spcAft>
              <a:buSzPts val="1000"/>
              <a:buNone/>
              <a:defRPr sz="1200">
                <a:solidFill>
                  <a:schemeClr val="lt1"/>
                </a:solidFill>
              </a:defRPr>
            </a:lvl3pPr>
            <a:lvl4pPr marL="1828800" lvl="3" indent="-228600" algn="l" rtl="0">
              <a:spcBef>
                <a:spcPts val="800"/>
              </a:spcBef>
              <a:spcAft>
                <a:spcPts val="0"/>
              </a:spcAft>
              <a:buSzPts val="800"/>
              <a:buNone/>
              <a:defRPr sz="1100">
                <a:solidFill>
                  <a:schemeClr val="lt1"/>
                </a:solidFill>
              </a:defRPr>
            </a:lvl4pPr>
            <a:lvl5pPr marL="2286000" lvl="4" indent="-228600" algn="l" rtl="0">
              <a:spcBef>
                <a:spcPts val="800"/>
              </a:spcBef>
              <a:spcAft>
                <a:spcPts val="0"/>
              </a:spcAft>
              <a:buSzPts val="800"/>
              <a:buNone/>
              <a:defRPr sz="1100">
                <a:solidFill>
                  <a:schemeClr val="lt1"/>
                </a:solidFill>
              </a:defRPr>
            </a:lvl5pPr>
            <a:lvl6pPr marL="2743200" lvl="5" indent="-228600" algn="l" rtl="0">
              <a:spcBef>
                <a:spcPts val="800"/>
              </a:spcBef>
              <a:spcAft>
                <a:spcPts val="0"/>
              </a:spcAft>
              <a:buSzPts val="800"/>
              <a:buNone/>
              <a:defRPr sz="1100">
                <a:solidFill>
                  <a:schemeClr val="lt1"/>
                </a:solidFill>
              </a:defRPr>
            </a:lvl6pPr>
            <a:lvl7pPr marL="3200400" lvl="6" indent="-228600" algn="l" rtl="0">
              <a:spcBef>
                <a:spcPts val="800"/>
              </a:spcBef>
              <a:spcAft>
                <a:spcPts val="0"/>
              </a:spcAft>
              <a:buSzPts val="800"/>
              <a:buNone/>
              <a:defRPr sz="1100">
                <a:solidFill>
                  <a:schemeClr val="lt1"/>
                </a:solidFill>
              </a:defRPr>
            </a:lvl7pPr>
            <a:lvl8pPr marL="3657600" lvl="7" indent="-228600" algn="l" rtl="0">
              <a:spcBef>
                <a:spcPts val="800"/>
              </a:spcBef>
              <a:spcAft>
                <a:spcPts val="0"/>
              </a:spcAft>
              <a:buSzPts val="800"/>
              <a:buNone/>
              <a:defRPr sz="1100">
                <a:solidFill>
                  <a:schemeClr val="lt1"/>
                </a:solidFill>
              </a:defRPr>
            </a:lvl8pPr>
            <a:lvl9pPr marL="4114800" lvl="8" indent="-228600" algn="l" rtl="0">
              <a:spcBef>
                <a:spcPts val="800"/>
              </a:spcBef>
              <a:spcAft>
                <a:spcPts val="0"/>
              </a:spcAft>
              <a:buSzPts val="800"/>
              <a:buNone/>
              <a:defRPr sz="1100">
                <a:solidFill>
                  <a:schemeClr val="lt1"/>
                </a:solidFill>
              </a:defRPr>
            </a:lvl9pPr>
          </a:lstStyle>
          <a:p>
            <a:endParaRPr/>
          </a:p>
        </p:txBody>
      </p:sp>
      <p:sp>
        <p:nvSpPr>
          <p:cNvPr id="77" name="Google Shape;77;p16"/>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8" name="Google Shape;78;p16"/>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9" name="Google Shape;79;p16"/>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84583" y="339539"/>
            <a:ext cx="7053600" cy="10503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2" name="Google Shape;82;p17"/>
          <p:cNvSpPr txBox="1">
            <a:spLocks noGrp="1"/>
          </p:cNvSpPr>
          <p:nvPr>
            <p:ph type="body" idx="1"/>
          </p:nvPr>
        </p:nvSpPr>
        <p:spPr>
          <a:xfrm>
            <a:off x="827484" y="1545431"/>
            <a:ext cx="3297300" cy="31470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sz="1400"/>
            </a:lvl1pPr>
            <a:lvl2pPr marL="914400" lvl="1" indent="-292100" algn="l" rtl="0">
              <a:spcBef>
                <a:spcPts val="800"/>
              </a:spcBef>
              <a:spcAft>
                <a:spcPts val="0"/>
              </a:spcAft>
              <a:buSzPts val="1000"/>
              <a:buChar char="►"/>
              <a:defRPr sz="1200"/>
            </a:lvl2pPr>
            <a:lvl3pPr marL="1371600" lvl="2" indent="-279400" algn="l" rtl="0">
              <a:spcBef>
                <a:spcPts val="800"/>
              </a:spcBef>
              <a:spcAft>
                <a:spcPts val="0"/>
              </a:spcAft>
              <a:buSzPts val="800"/>
              <a:buChar char="►"/>
              <a:defRPr sz="1100"/>
            </a:lvl3pPr>
            <a:lvl4pPr marL="1828800" lvl="3" indent="-273050" algn="l" rtl="0">
              <a:spcBef>
                <a:spcPts val="800"/>
              </a:spcBef>
              <a:spcAft>
                <a:spcPts val="0"/>
              </a:spcAft>
              <a:buSzPts val="700"/>
              <a:buChar char="►"/>
              <a:defRPr sz="900"/>
            </a:lvl4pPr>
            <a:lvl5pPr marL="2286000" lvl="4" indent="-273050" algn="l" rtl="0">
              <a:spcBef>
                <a:spcPts val="800"/>
              </a:spcBef>
              <a:spcAft>
                <a:spcPts val="0"/>
              </a:spcAft>
              <a:buSzPts val="700"/>
              <a:buChar char="►"/>
              <a:defRPr sz="900"/>
            </a:lvl5pPr>
            <a:lvl6pPr marL="2743200" lvl="5" indent="-273050" algn="l" rtl="0">
              <a:spcBef>
                <a:spcPts val="800"/>
              </a:spcBef>
              <a:spcAft>
                <a:spcPts val="0"/>
              </a:spcAft>
              <a:buSzPts val="700"/>
              <a:buChar char="►"/>
              <a:defRPr sz="900"/>
            </a:lvl6pPr>
            <a:lvl7pPr marL="3200400" lvl="6" indent="-273050" algn="l" rtl="0">
              <a:spcBef>
                <a:spcPts val="800"/>
              </a:spcBef>
              <a:spcAft>
                <a:spcPts val="0"/>
              </a:spcAft>
              <a:buSzPts val="700"/>
              <a:buChar char="►"/>
              <a:defRPr sz="900"/>
            </a:lvl7pPr>
            <a:lvl8pPr marL="3657600" lvl="7" indent="-273050" algn="l" rtl="0">
              <a:spcBef>
                <a:spcPts val="800"/>
              </a:spcBef>
              <a:spcAft>
                <a:spcPts val="0"/>
              </a:spcAft>
              <a:buSzPts val="700"/>
              <a:buChar char="►"/>
              <a:defRPr sz="900"/>
            </a:lvl8pPr>
            <a:lvl9pPr marL="4114800" lvl="8" indent="-273050" algn="l" rtl="0">
              <a:spcBef>
                <a:spcPts val="800"/>
              </a:spcBef>
              <a:spcAft>
                <a:spcPts val="0"/>
              </a:spcAft>
              <a:buSzPts val="700"/>
              <a:buChar char="►"/>
              <a:defRPr sz="900"/>
            </a:lvl9pPr>
          </a:lstStyle>
          <a:p>
            <a:endParaRPr/>
          </a:p>
        </p:txBody>
      </p:sp>
      <p:sp>
        <p:nvSpPr>
          <p:cNvPr id="83" name="Google Shape;83;p17"/>
          <p:cNvSpPr txBox="1">
            <a:spLocks noGrp="1"/>
          </p:cNvSpPr>
          <p:nvPr>
            <p:ph type="body" idx="2"/>
          </p:nvPr>
        </p:nvSpPr>
        <p:spPr>
          <a:xfrm>
            <a:off x="4240870" y="1542069"/>
            <a:ext cx="3297300" cy="31503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sz="1400"/>
            </a:lvl1pPr>
            <a:lvl2pPr marL="914400" lvl="1" indent="-292100" algn="l" rtl="0">
              <a:spcBef>
                <a:spcPts val="800"/>
              </a:spcBef>
              <a:spcAft>
                <a:spcPts val="0"/>
              </a:spcAft>
              <a:buSzPts val="1000"/>
              <a:buChar char="►"/>
              <a:defRPr sz="1200"/>
            </a:lvl2pPr>
            <a:lvl3pPr marL="1371600" lvl="2" indent="-279400" algn="l" rtl="0">
              <a:spcBef>
                <a:spcPts val="800"/>
              </a:spcBef>
              <a:spcAft>
                <a:spcPts val="0"/>
              </a:spcAft>
              <a:buSzPts val="800"/>
              <a:buChar char="►"/>
              <a:defRPr sz="1100"/>
            </a:lvl3pPr>
            <a:lvl4pPr marL="1828800" lvl="3" indent="-273050" algn="l" rtl="0">
              <a:spcBef>
                <a:spcPts val="800"/>
              </a:spcBef>
              <a:spcAft>
                <a:spcPts val="0"/>
              </a:spcAft>
              <a:buSzPts val="700"/>
              <a:buChar char="►"/>
              <a:defRPr sz="900"/>
            </a:lvl4pPr>
            <a:lvl5pPr marL="2286000" lvl="4" indent="-273050" algn="l" rtl="0">
              <a:spcBef>
                <a:spcPts val="800"/>
              </a:spcBef>
              <a:spcAft>
                <a:spcPts val="0"/>
              </a:spcAft>
              <a:buSzPts val="700"/>
              <a:buChar char="►"/>
              <a:defRPr sz="900"/>
            </a:lvl5pPr>
            <a:lvl6pPr marL="2743200" lvl="5" indent="-273050" algn="l" rtl="0">
              <a:spcBef>
                <a:spcPts val="800"/>
              </a:spcBef>
              <a:spcAft>
                <a:spcPts val="0"/>
              </a:spcAft>
              <a:buSzPts val="700"/>
              <a:buChar char="►"/>
              <a:defRPr sz="900"/>
            </a:lvl6pPr>
            <a:lvl7pPr marL="3200400" lvl="6" indent="-273050" algn="l" rtl="0">
              <a:spcBef>
                <a:spcPts val="800"/>
              </a:spcBef>
              <a:spcAft>
                <a:spcPts val="0"/>
              </a:spcAft>
              <a:buSzPts val="700"/>
              <a:buChar char="►"/>
              <a:defRPr sz="900"/>
            </a:lvl7pPr>
            <a:lvl8pPr marL="3657600" lvl="7" indent="-273050" algn="l" rtl="0">
              <a:spcBef>
                <a:spcPts val="800"/>
              </a:spcBef>
              <a:spcAft>
                <a:spcPts val="0"/>
              </a:spcAft>
              <a:buSzPts val="700"/>
              <a:buChar char="►"/>
              <a:defRPr sz="900"/>
            </a:lvl8pPr>
            <a:lvl9pPr marL="4114800" lvl="8" indent="-273050" algn="l" rtl="0">
              <a:spcBef>
                <a:spcPts val="800"/>
              </a:spcBef>
              <a:spcAft>
                <a:spcPts val="0"/>
              </a:spcAft>
              <a:buSzPts val="700"/>
              <a:buChar char="►"/>
              <a:defRPr sz="900"/>
            </a:lvl9pPr>
          </a:lstStyle>
          <a:p>
            <a:endParaRPr/>
          </a:p>
        </p:txBody>
      </p:sp>
      <p:sp>
        <p:nvSpPr>
          <p:cNvPr id="84" name="Google Shape;84;p17"/>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5" name="Google Shape;85;p17"/>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6" name="Google Shape;86;p17"/>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84583" y="339539"/>
            <a:ext cx="7053600" cy="10503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3200"/>
              <a:buFont typeface="Century Gothic"/>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9" name="Google Shape;89;p18"/>
          <p:cNvSpPr txBox="1">
            <a:spLocks noGrp="1"/>
          </p:cNvSpPr>
          <p:nvPr>
            <p:ph type="body" idx="1"/>
          </p:nvPr>
        </p:nvSpPr>
        <p:spPr>
          <a:xfrm>
            <a:off x="827485" y="1428750"/>
            <a:ext cx="32973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90" name="Google Shape;90;p18"/>
          <p:cNvSpPr txBox="1">
            <a:spLocks noGrp="1"/>
          </p:cNvSpPr>
          <p:nvPr>
            <p:ph type="body" idx="2"/>
          </p:nvPr>
        </p:nvSpPr>
        <p:spPr>
          <a:xfrm>
            <a:off x="827484" y="1885950"/>
            <a:ext cx="3297300" cy="28062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sz="1400"/>
            </a:lvl1pPr>
            <a:lvl2pPr marL="914400" lvl="1" indent="-292100" algn="l" rtl="0">
              <a:spcBef>
                <a:spcPts val="800"/>
              </a:spcBef>
              <a:spcAft>
                <a:spcPts val="0"/>
              </a:spcAft>
              <a:buSzPts val="1000"/>
              <a:buChar char="►"/>
              <a:defRPr sz="1200"/>
            </a:lvl2pPr>
            <a:lvl3pPr marL="1371600" lvl="2" indent="-279400" algn="l" rtl="0">
              <a:spcBef>
                <a:spcPts val="800"/>
              </a:spcBef>
              <a:spcAft>
                <a:spcPts val="0"/>
              </a:spcAft>
              <a:buSzPts val="800"/>
              <a:buChar char="►"/>
              <a:defRPr sz="1100"/>
            </a:lvl3pPr>
            <a:lvl4pPr marL="1828800" lvl="3" indent="-273050" algn="l" rtl="0">
              <a:spcBef>
                <a:spcPts val="800"/>
              </a:spcBef>
              <a:spcAft>
                <a:spcPts val="0"/>
              </a:spcAft>
              <a:buSzPts val="700"/>
              <a:buChar char="►"/>
              <a:defRPr sz="900"/>
            </a:lvl4pPr>
            <a:lvl5pPr marL="2286000" lvl="4" indent="-273050" algn="l" rtl="0">
              <a:spcBef>
                <a:spcPts val="800"/>
              </a:spcBef>
              <a:spcAft>
                <a:spcPts val="0"/>
              </a:spcAft>
              <a:buSzPts val="700"/>
              <a:buChar char="►"/>
              <a:defRPr sz="900"/>
            </a:lvl5pPr>
            <a:lvl6pPr marL="2743200" lvl="5" indent="-273050" algn="l" rtl="0">
              <a:spcBef>
                <a:spcPts val="800"/>
              </a:spcBef>
              <a:spcAft>
                <a:spcPts val="0"/>
              </a:spcAft>
              <a:buSzPts val="700"/>
              <a:buChar char="►"/>
              <a:defRPr sz="900"/>
            </a:lvl6pPr>
            <a:lvl7pPr marL="3200400" lvl="6" indent="-273050" algn="l" rtl="0">
              <a:spcBef>
                <a:spcPts val="800"/>
              </a:spcBef>
              <a:spcAft>
                <a:spcPts val="0"/>
              </a:spcAft>
              <a:buSzPts val="700"/>
              <a:buChar char="►"/>
              <a:defRPr sz="900"/>
            </a:lvl7pPr>
            <a:lvl8pPr marL="3657600" lvl="7" indent="-273050" algn="l" rtl="0">
              <a:spcBef>
                <a:spcPts val="800"/>
              </a:spcBef>
              <a:spcAft>
                <a:spcPts val="0"/>
              </a:spcAft>
              <a:buSzPts val="700"/>
              <a:buChar char="►"/>
              <a:defRPr sz="900"/>
            </a:lvl8pPr>
            <a:lvl9pPr marL="4114800" lvl="8" indent="-273050" algn="l" rtl="0">
              <a:spcBef>
                <a:spcPts val="800"/>
              </a:spcBef>
              <a:spcAft>
                <a:spcPts val="0"/>
              </a:spcAft>
              <a:buSzPts val="700"/>
              <a:buChar char="►"/>
              <a:defRPr sz="900"/>
            </a:lvl9pPr>
          </a:lstStyle>
          <a:p>
            <a:endParaRPr/>
          </a:p>
        </p:txBody>
      </p:sp>
      <p:sp>
        <p:nvSpPr>
          <p:cNvPr id="91" name="Google Shape;91;p18"/>
          <p:cNvSpPr txBox="1">
            <a:spLocks noGrp="1"/>
          </p:cNvSpPr>
          <p:nvPr>
            <p:ph type="body" idx="3"/>
          </p:nvPr>
        </p:nvSpPr>
        <p:spPr>
          <a:xfrm>
            <a:off x="4240871" y="1428750"/>
            <a:ext cx="32973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92" name="Google Shape;92;p18"/>
          <p:cNvSpPr txBox="1">
            <a:spLocks noGrp="1"/>
          </p:cNvSpPr>
          <p:nvPr>
            <p:ph type="body" idx="4"/>
          </p:nvPr>
        </p:nvSpPr>
        <p:spPr>
          <a:xfrm>
            <a:off x="4240871" y="1885950"/>
            <a:ext cx="3297300" cy="28062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sz="1400"/>
            </a:lvl1pPr>
            <a:lvl2pPr marL="914400" lvl="1" indent="-292100" algn="l" rtl="0">
              <a:spcBef>
                <a:spcPts val="800"/>
              </a:spcBef>
              <a:spcAft>
                <a:spcPts val="0"/>
              </a:spcAft>
              <a:buSzPts val="1000"/>
              <a:buChar char="►"/>
              <a:defRPr sz="1200"/>
            </a:lvl2pPr>
            <a:lvl3pPr marL="1371600" lvl="2" indent="-279400" algn="l" rtl="0">
              <a:spcBef>
                <a:spcPts val="800"/>
              </a:spcBef>
              <a:spcAft>
                <a:spcPts val="0"/>
              </a:spcAft>
              <a:buSzPts val="800"/>
              <a:buChar char="►"/>
              <a:defRPr sz="1100"/>
            </a:lvl3pPr>
            <a:lvl4pPr marL="1828800" lvl="3" indent="-273050" algn="l" rtl="0">
              <a:spcBef>
                <a:spcPts val="800"/>
              </a:spcBef>
              <a:spcAft>
                <a:spcPts val="0"/>
              </a:spcAft>
              <a:buSzPts val="700"/>
              <a:buChar char="►"/>
              <a:defRPr sz="900"/>
            </a:lvl4pPr>
            <a:lvl5pPr marL="2286000" lvl="4" indent="-273050" algn="l" rtl="0">
              <a:spcBef>
                <a:spcPts val="800"/>
              </a:spcBef>
              <a:spcAft>
                <a:spcPts val="0"/>
              </a:spcAft>
              <a:buSzPts val="700"/>
              <a:buChar char="►"/>
              <a:defRPr sz="900"/>
            </a:lvl5pPr>
            <a:lvl6pPr marL="2743200" lvl="5" indent="-273050" algn="l" rtl="0">
              <a:spcBef>
                <a:spcPts val="800"/>
              </a:spcBef>
              <a:spcAft>
                <a:spcPts val="0"/>
              </a:spcAft>
              <a:buSzPts val="700"/>
              <a:buChar char="►"/>
              <a:defRPr sz="900"/>
            </a:lvl6pPr>
            <a:lvl7pPr marL="3200400" lvl="6" indent="-273050" algn="l" rtl="0">
              <a:spcBef>
                <a:spcPts val="800"/>
              </a:spcBef>
              <a:spcAft>
                <a:spcPts val="0"/>
              </a:spcAft>
              <a:buSzPts val="700"/>
              <a:buChar char="►"/>
              <a:defRPr sz="900"/>
            </a:lvl7pPr>
            <a:lvl8pPr marL="3657600" lvl="7" indent="-273050" algn="l" rtl="0">
              <a:spcBef>
                <a:spcPts val="800"/>
              </a:spcBef>
              <a:spcAft>
                <a:spcPts val="0"/>
              </a:spcAft>
              <a:buSzPts val="700"/>
              <a:buChar char="►"/>
              <a:defRPr sz="900"/>
            </a:lvl8pPr>
            <a:lvl9pPr marL="4114800" lvl="8" indent="-273050" algn="l" rtl="0">
              <a:spcBef>
                <a:spcPts val="800"/>
              </a:spcBef>
              <a:spcAft>
                <a:spcPts val="0"/>
              </a:spcAft>
              <a:buSzPts val="700"/>
              <a:buChar char="►"/>
              <a:defRPr sz="900"/>
            </a:lvl9pPr>
          </a:lstStyle>
          <a:p>
            <a:endParaRPr/>
          </a:p>
        </p:txBody>
      </p:sp>
      <p:sp>
        <p:nvSpPr>
          <p:cNvPr id="93" name="Google Shape;93;p18"/>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4" name="Google Shape;94;p18"/>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5" name="Google Shape;95;p18"/>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484583" y="339539"/>
            <a:ext cx="7053600" cy="10503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8" name="Google Shape;98;p19"/>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9" name="Google Shape;99;p19"/>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0" name="Google Shape;100;p19"/>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101"/>
        <p:cNvGrpSpPr/>
        <p:nvPr/>
      </p:nvGrpSpPr>
      <p:grpSpPr>
        <a:xfrm>
          <a:off x="0" y="0"/>
          <a:ext cx="0" cy="0"/>
          <a:chOff x="0" y="0"/>
          <a:chExt cx="0" cy="0"/>
        </a:xfrm>
      </p:grpSpPr>
      <p:sp>
        <p:nvSpPr>
          <p:cNvPr id="102" name="Google Shape;102;p20"/>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3" name="Google Shape;103;p20"/>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4" name="Google Shape;104;p20"/>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866215" y="1085850"/>
            <a:ext cx="2550900" cy="10860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1800"/>
              <a:buFont typeface="Century Gothic"/>
              <a:buNone/>
              <a:defRPr sz="1800" b="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7" name="Google Shape;107;p21"/>
          <p:cNvSpPr txBox="1">
            <a:spLocks noGrp="1"/>
          </p:cNvSpPr>
          <p:nvPr>
            <p:ph type="body" idx="1"/>
          </p:nvPr>
        </p:nvSpPr>
        <p:spPr>
          <a:xfrm>
            <a:off x="3588462" y="1085850"/>
            <a:ext cx="3897000" cy="3429000"/>
          </a:xfrm>
          <a:prstGeom prst="rect">
            <a:avLst/>
          </a:prstGeom>
          <a:noFill/>
          <a:ln>
            <a:noFill/>
          </a:ln>
        </p:spPr>
        <p:txBody>
          <a:bodyPr spcFirstLastPara="1" wrap="square" lIns="68575" tIns="34275" rIns="68575" bIns="34275" anchor="ctr" anchorCtr="0">
            <a:normAutofit/>
          </a:bodyPr>
          <a:lstStyle>
            <a:lvl1pPr marL="457200" lvl="0" indent="-304800" algn="l" rtl="0">
              <a:spcBef>
                <a:spcPts val="800"/>
              </a:spcBef>
              <a:spcAft>
                <a:spcPts val="0"/>
              </a:spcAft>
              <a:buSzPts val="1200"/>
              <a:buChar char="►"/>
              <a:defRPr sz="1500"/>
            </a:lvl1pPr>
            <a:lvl2pPr marL="914400" lvl="1" indent="-298450" algn="l" rtl="0">
              <a:spcBef>
                <a:spcPts val="800"/>
              </a:spcBef>
              <a:spcAft>
                <a:spcPts val="0"/>
              </a:spcAft>
              <a:buSzPts val="1100"/>
              <a:buChar char="►"/>
              <a:defRPr sz="1400"/>
            </a:lvl2pPr>
            <a:lvl3pPr marL="1371600" lvl="2" indent="-292100" algn="l" rtl="0">
              <a:spcBef>
                <a:spcPts val="800"/>
              </a:spcBef>
              <a:spcAft>
                <a:spcPts val="0"/>
              </a:spcAft>
              <a:buSzPts val="1000"/>
              <a:buChar char="►"/>
              <a:defRPr sz="1200"/>
            </a:lvl3pPr>
            <a:lvl4pPr marL="1828800" lvl="3" indent="-279400" algn="l" rtl="0">
              <a:spcBef>
                <a:spcPts val="800"/>
              </a:spcBef>
              <a:spcAft>
                <a:spcPts val="0"/>
              </a:spcAft>
              <a:buSzPts val="800"/>
              <a:buChar char="►"/>
              <a:defRPr sz="1100"/>
            </a:lvl4pPr>
            <a:lvl5pPr marL="2286000" lvl="4" indent="-279400" algn="l" rtl="0">
              <a:spcBef>
                <a:spcPts val="800"/>
              </a:spcBef>
              <a:spcAft>
                <a:spcPts val="0"/>
              </a:spcAft>
              <a:buSzPts val="800"/>
              <a:buChar char="►"/>
              <a:defRPr sz="1100"/>
            </a:lvl5pPr>
            <a:lvl6pPr marL="2743200" lvl="5" indent="-279400" algn="l" rtl="0">
              <a:spcBef>
                <a:spcPts val="800"/>
              </a:spcBef>
              <a:spcAft>
                <a:spcPts val="0"/>
              </a:spcAft>
              <a:buSzPts val="800"/>
              <a:buChar char="►"/>
              <a:defRPr sz="1100"/>
            </a:lvl6pPr>
            <a:lvl7pPr marL="3200400" lvl="6" indent="-279400" algn="l" rtl="0">
              <a:spcBef>
                <a:spcPts val="800"/>
              </a:spcBef>
              <a:spcAft>
                <a:spcPts val="0"/>
              </a:spcAft>
              <a:buSzPts val="800"/>
              <a:buChar char="►"/>
              <a:defRPr sz="1100"/>
            </a:lvl7pPr>
            <a:lvl8pPr marL="3657600" lvl="7" indent="-279400" algn="l" rtl="0">
              <a:spcBef>
                <a:spcPts val="800"/>
              </a:spcBef>
              <a:spcAft>
                <a:spcPts val="0"/>
              </a:spcAft>
              <a:buSzPts val="800"/>
              <a:buChar char="►"/>
              <a:defRPr sz="1100"/>
            </a:lvl8pPr>
            <a:lvl9pPr marL="4114800" lvl="8" indent="-279400" algn="l" rtl="0">
              <a:spcBef>
                <a:spcPts val="800"/>
              </a:spcBef>
              <a:spcAft>
                <a:spcPts val="0"/>
              </a:spcAft>
              <a:buSzPts val="800"/>
              <a:buChar char="►"/>
              <a:defRPr sz="1100"/>
            </a:lvl9pPr>
          </a:lstStyle>
          <a:p>
            <a:endParaRPr/>
          </a:p>
        </p:txBody>
      </p:sp>
      <p:sp>
        <p:nvSpPr>
          <p:cNvPr id="108" name="Google Shape;108;p21"/>
          <p:cNvSpPr txBox="1">
            <a:spLocks noGrp="1"/>
          </p:cNvSpPr>
          <p:nvPr>
            <p:ph type="body" idx="2"/>
          </p:nvPr>
        </p:nvSpPr>
        <p:spPr>
          <a:xfrm>
            <a:off x="866215" y="2346960"/>
            <a:ext cx="2550900" cy="21717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09" name="Google Shape;109;p21"/>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0" name="Google Shape;110;p21"/>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1" name="Google Shape;111;p21"/>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865430" y="1390644"/>
            <a:ext cx="3819600" cy="1181100"/>
          </a:xfrm>
          <a:prstGeom prst="rect">
            <a:avLst/>
          </a:prstGeom>
          <a:noFill/>
          <a:ln>
            <a:noFill/>
          </a:ln>
        </p:spPr>
        <p:txBody>
          <a:bodyPr spcFirstLastPara="1" wrap="square" lIns="68575" tIns="34275" rIns="68575" bIns="34275" anchor="b" anchorCtr="0">
            <a:normAutofit/>
          </a:bodyPr>
          <a:lstStyle>
            <a:lvl1pPr lvl="0" algn="l" rtl="0">
              <a:spcBef>
                <a:spcPts val="0"/>
              </a:spcBef>
              <a:spcAft>
                <a:spcPts val="0"/>
              </a:spcAft>
              <a:buClr>
                <a:schemeClr val="lt2"/>
              </a:buClr>
              <a:buSzPts val="2700"/>
              <a:buFont typeface="Century Gothic"/>
              <a:buNone/>
              <a:defRPr sz="2700" b="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4" name="Google Shape;114;p22"/>
          <p:cNvSpPr>
            <a:spLocks noGrp="1"/>
          </p:cNvSpPr>
          <p:nvPr>
            <p:ph type="pic" idx="2"/>
          </p:nvPr>
        </p:nvSpPr>
        <p:spPr>
          <a:xfrm>
            <a:off x="5212160" y="857250"/>
            <a:ext cx="2400300" cy="3429000"/>
          </a:xfrm>
          <a:prstGeom prst="roundRect">
            <a:avLst>
              <a:gd name="adj" fmla="val 1858"/>
            </a:avLst>
          </a:prstGeom>
          <a:noFill/>
          <a:ln>
            <a:noFill/>
          </a:ln>
          <a:effectLst>
            <a:outerShdw blurRad="50800" dist="50800" dir="5400000" algn="tl" rotWithShape="0">
              <a:srgbClr val="000000">
                <a:alpha val="42750"/>
              </a:srgbClr>
            </a:outerShdw>
          </a:effectLst>
        </p:spPr>
      </p:sp>
      <p:sp>
        <p:nvSpPr>
          <p:cNvPr id="115" name="Google Shape;115;p22"/>
          <p:cNvSpPr txBox="1">
            <a:spLocks noGrp="1"/>
          </p:cNvSpPr>
          <p:nvPr>
            <p:ph type="body" idx="1"/>
          </p:nvPr>
        </p:nvSpPr>
        <p:spPr>
          <a:xfrm>
            <a:off x="866215" y="2743200"/>
            <a:ext cx="3813900" cy="10287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16" name="Google Shape;116;p22"/>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7" name="Google Shape;117;p22"/>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22"/>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oto Panorâmica com Legenda">
  <p:cSld name="Foto Panorâmica com Legenda">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866217" y="3600440"/>
            <a:ext cx="6619200" cy="425100"/>
          </a:xfrm>
          <a:prstGeom prst="rect">
            <a:avLst/>
          </a:prstGeom>
          <a:noFill/>
          <a:ln>
            <a:noFill/>
          </a:ln>
        </p:spPr>
        <p:txBody>
          <a:bodyPr spcFirstLastPara="1" wrap="square" lIns="68575" tIns="34275" rIns="68575" bIns="34275" anchor="b" anchorCtr="0">
            <a:normAutofit/>
          </a:bodyPr>
          <a:lstStyle>
            <a:lvl1pPr lvl="0" algn="l" rtl="0">
              <a:spcBef>
                <a:spcPts val="0"/>
              </a:spcBef>
              <a:spcAft>
                <a:spcPts val="0"/>
              </a:spcAft>
              <a:buClr>
                <a:schemeClr val="lt2"/>
              </a:buClr>
              <a:buSzPts val="1800"/>
              <a:buFont typeface="Century Gothic"/>
              <a:buNone/>
              <a:defRPr sz="1800" b="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1" name="Google Shape;121;p23"/>
          <p:cNvSpPr>
            <a:spLocks noGrp="1"/>
          </p:cNvSpPr>
          <p:nvPr>
            <p:ph type="pic" idx="2"/>
          </p:nvPr>
        </p:nvSpPr>
        <p:spPr>
          <a:xfrm>
            <a:off x="866216" y="514350"/>
            <a:ext cx="6619200" cy="2730600"/>
          </a:xfrm>
          <a:prstGeom prst="roundRect">
            <a:avLst>
              <a:gd name="adj" fmla="val 1858"/>
            </a:avLst>
          </a:prstGeom>
          <a:noFill/>
          <a:ln>
            <a:noFill/>
          </a:ln>
          <a:effectLst>
            <a:outerShdw blurRad="50800" dist="50800" dir="5400000" algn="tl" rotWithShape="0">
              <a:srgbClr val="000000">
                <a:alpha val="42750"/>
              </a:srgbClr>
            </a:outerShdw>
          </a:effectLst>
        </p:spPr>
      </p:sp>
      <p:sp>
        <p:nvSpPr>
          <p:cNvPr id="122" name="Google Shape;122;p23"/>
          <p:cNvSpPr txBox="1">
            <a:spLocks noGrp="1"/>
          </p:cNvSpPr>
          <p:nvPr>
            <p:ph type="body" idx="1"/>
          </p:nvPr>
        </p:nvSpPr>
        <p:spPr>
          <a:xfrm>
            <a:off x="866217" y="4025494"/>
            <a:ext cx="6619200" cy="3705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700"/>
              <a:buNone/>
              <a:defRPr sz="9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23" name="Google Shape;123;p23"/>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3"/>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5" name="Google Shape;125;p23"/>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e Legenda">
  <p:cSld name="Título e Legenda">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866215" y="1085850"/>
            <a:ext cx="6619200" cy="14859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3600"/>
              <a:buFont typeface="Century Gothic"/>
              <a:buNone/>
              <a:defRPr sz="36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8" name="Google Shape;128;p24"/>
          <p:cNvSpPr txBox="1">
            <a:spLocks noGrp="1"/>
          </p:cNvSpPr>
          <p:nvPr>
            <p:ph type="body" idx="1"/>
          </p:nvPr>
        </p:nvSpPr>
        <p:spPr>
          <a:xfrm>
            <a:off x="866215" y="2743200"/>
            <a:ext cx="6619200" cy="1771800"/>
          </a:xfrm>
          <a:prstGeom prst="rect">
            <a:avLst/>
          </a:prstGeom>
          <a:noFill/>
          <a:ln>
            <a:noFill/>
          </a:ln>
        </p:spPr>
        <p:txBody>
          <a:bodyPr spcFirstLastPara="1" wrap="square" lIns="68575" tIns="34275" rIns="68575" bIns="34275" anchor="ctr" anchorCtr="0">
            <a:normAutofit/>
          </a:bodyPr>
          <a:lstStyle>
            <a:lvl1pPr marL="457200" lvl="0" indent="-228600" algn="l" rtl="0">
              <a:spcBef>
                <a:spcPts val="800"/>
              </a:spcBef>
              <a:spcAft>
                <a:spcPts val="0"/>
              </a:spcAft>
              <a:buSzPts val="1100"/>
              <a:buNone/>
              <a:defRPr sz="14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29" name="Google Shape;129;p24"/>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0" name="Google Shape;130;p24"/>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1" name="Google Shape;131;p24"/>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itação com Legenda">
  <p:cSld name="Citação com Legenda">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1181101" y="1085850"/>
            <a:ext cx="5999400" cy="17427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3600"/>
              <a:buFont typeface="Century Gothic"/>
              <a:buNone/>
              <a:defRPr sz="36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4" name="Google Shape;134;p25"/>
          <p:cNvSpPr txBox="1">
            <a:spLocks noGrp="1"/>
          </p:cNvSpPr>
          <p:nvPr>
            <p:ph type="body" idx="1"/>
          </p:nvPr>
        </p:nvSpPr>
        <p:spPr>
          <a:xfrm>
            <a:off x="1447800" y="2828381"/>
            <a:ext cx="5459700" cy="2568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b="0" i="0" cap="small">
                <a:solidFill>
                  <a:srgbClr val="86D1D8"/>
                </a:solidFill>
                <a:latin typeface="Century Gothic"/>
                <a:ea typeface="Century Gothic"/>
                <a:cs typeface="Century Gothic"/>
                <a:sym typeface="Century Gothic"/>
              </a:defRPr>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35" name="Google Shape;135;p25"/>
          <p:cNvSpPr txBox="1">
            <a:spLocks noGrp="1"/>
          </p:cNvSpPr>
          <p:nvPr>
            <p:ph type="body" idx="2"/>
          </p:nvPr>
        </p:nvSpPr>
        <p:spPr>
          <a:xfrm>
            <a:off x="866215" y="3262993"/>
            <a:ext cx="6619200" cy="1257300"/>
          </a:xfrm>
          <a:prstGeom prst="rect">
            <a:avLst/>
          </a:prstGeom>
          <a:noFill/>
          <a:ln>
            <a:noFill/>
          </a:ln>
        </p:spPr>
        <p:txBody>
          <a:bodyPr spcFirstLastPara="1" wrap="square" lIns="68575" tIns="34275" rIns="68575" bIns="34275" anchor="ctr" anchorCtr="0">
            <a:normAutofit/>
          </a:bodyPr>
          <a:lstStyle>
            <a:lvl1pPr marL="457200" lvl="0" indent="-228600" algn="l" rtl="0">
              <a:spcBef>
                <a:spcPts val="800"/>
              </a:spcBef>
              <a:spcAft>
                <a:spcPts val="0"/>
              </a:spcAft>
              <a:buSzPts val="1100"/>
              <a:buNone/>
              <a:defRPr sz="14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36" name="Google Shape;136;p25"/>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7" name="Google Shape;137;p25"/>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8" name="Google Shape;138;p25"/>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
        <p:nvSpPr>
          <p:cNvPr id="139" name="Google Shape;139;p25"/>
          <p:cNvSpPr txBox="1"/>
          <p:nvPr/>
        </p:nvSpPr>
        <p:spPr>
          <a:xfrm>
            <a:off x="673721" y="728440"/>
            <a:ext cx="601500" cy="14853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pt-BR" sz="9200" b="0" i="0" u="none" strike="noStrike" cap="none">
                <a:solidFill>
                  <a:srgbClr val="86D1D8"/>
                </a:solidFill>
                <a:latin typeface="Arial"/>
                <a:ea typeface="Arial"/>
                <a:cs typeface="Arial"/>
                <a:sym typeface="Arial"/>
              </a:rPr>
              <a:t>“</a:t>
            </a:r>
            <a:endParaRPr sz="1100"/>
          </a:p>
        </p:txBody>
      </p:sp>
      <p:sp>
        <p:nvSpPr>
          <p:cNvPr id="140" name="Google Shape;140;p25"/>
          <p:cNvSpPr txBox="1"/>
          <p:nvPr/>
        </p:nvSpPr>
        <p:spPr>
          <a:xfrm>
            <a:off x="6997868" y="1960340"/>
            <a:ext cx="601500" cy="14853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pt-BR" sz="9200" b="0" i="0" u="none" strike="noStrike" cap="none">
                <a:solidFill>
                  <a:srgbClr val="86D1D8"/>
                </a:solidFill>
                <a:latin typeface="Arial"/>
                <a:ea typeface="Arial"/>
                <a:cs typeface="Arial"/>
                <a:sym typeface="Arial"/>
              </a:rPr>
              <a:t>”</a:t>
            </a:r>
            <a:endParaRPr sz="11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rtão de Nome">
  <p:cSld name="Cartão de Nome">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866215" y="2343151"/>
            <a:ext cx="6619200" cy="12399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3000"/>
              <a:buFont typeface="Century Gothic"/>
              <a:buNone/>
              <a:defRPr sz="3000" b="0" cap="none"/>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3" name="Google Shape;143;p26"/>
          <p:cNvSpPr txBox="1">
            <a:spLocks noGrp="1"/>
          </p:cNvSpPr>
          <p:nvPr>
            <p:ph type="body" idx="1"/>
          </p:nvPr>
        </p:nvSpPr>
        <p:spPr>
          <a:xfrm>
            <a:off x="866215" y="3583036"/>
            <a:ext cx="6619200" cy="6453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1200"/>
              <a:buNone/>
              <a:defRPr sz="1500" cap="none">
                <a:solidFill>
                  <a:srgbClr val="86D1D8"/>
                </a:solidFill>
              </a:defRPr>
            </a:lvl1pPr>
            <a:lvl2pPr marL="914400" lvl="1" indent="-228600" algn="l" rtl="0">
              <a:spcBef>
                <a:spcPts val="800"/>
              </a:spcBef>
              <a:spcAft>
                <a:spcPts val="0"/>
              </a:spcAft>
              <a:buSzPts val="1100"/>
              <a:buNone/>
              <a:defRPr sz="1400">
                <a:solidFill>
                  <a:schemeClr val="lt1"/>
                </a:solidFill>
              </a:defRPr>
            </a:lvl2pPr>
            <a:lvl3pPr marL="1371600" lvl="2" indent="-228600" algn="l" rtl="0">
              <a:spcBef>
                <a:spcPts val="800"/>
              </a:spcBef>
              <a:spcAft>
                <a:spcPts val="0"/>
              </a:spcAft>
              <a:buSzPts val="1000"/>
              <a:buNone/>
              <a:defRPr sz="1200">
                <a:solidFill>
                  <a:schemeClr val="lt1"/>
                </a:solidFill>
              </a:defRPr>
            </a:lvl3pPr>
            <a:lvl4pPr marL="1828800" lvl="3" indent="-228600" algn="l" rtl="0">
              <a:spcBef>
                <a:spcPts val="800"/>
              </a:spcBef>
              <a:spcAft>
                <a:spcPts val="0"/>
              </a:spcAft>
              <a:buSzPts val="800"/>
              <a:buNone/>
              <a:defRPr sz="1100">
                <a:solidFill>
                  <a:schemeClr val="lt1"/>
                </a:solidFill>
              </a:defRPr>
            </a:lvl4pPr>
            <a:lvl5pPr marL="2286000" lvl="4" indent="-228600" algn="l" rtl="0">
              <a:spcBef>
                <a:spcPts val="800"/>
              </a:spcBef>
              <a:spcAft>
                <a:spcPts val="0"/>
              </a:spcAft>
              <a:buSzPts val="800"/>
              <a:buNone/>
              <a:defRPr sz="1100">
                <a:solidFill>
                  <a:schemeClr val="lt1"/>
                </a:solidFill>
              </a:defRPr>
            </a:lvl5pPr>
            <a:lvl6pPr marL="2743200" lvl="5" indent="-228600" algn="l" rtl="0">
              <a:spcBef>
                <a:spcPts val="800"/>
              </a:spcBef>
              <a:spcAft>
                <a:spcPts val="0"/>
              </a:spcAft>
              <a:buSzPts val="800"/>
              <a:buNone/>
              <a:defRPr sz="1100">
                <a:solidFill>
                  <a:schemeClr val="lt1"/>
                </a:solidFill>
              </a:defRPr>
            </a:lvl6pPr>
            <a:lvl7pPr marL="3200400" lvl="6" indent="-228600" algn="l" rtl="0">
              <a:spcBef>
                <a:spcPts val="800"/>
              </a:spcBef>
              <a:spcAft>
                <a:spcPts val="0"/>
              </a:spcAft>
              <a:buSzPts val="800"/>
              <a:buNone/>
              <a:defRPr sz="1100">
                <a:solidFill>
                  <a:schemeClr val="lt1"/>
                </a:solidFill>
              </a:defRPr>
            </a:lvl7pPr>
            <a:lvl8pPr marL="3657600" lvl="7" indent="-228600" algn="l" rtl="0">
              <a:spcBef>
                <a:spcPts val="800"/>
              </a:spcBef>
              <a:spcAft>
                <a:spcPts val="0"/>
              </a:spcAft>
              <a:buSzPts val="800"/>
              <a:buNone/>
              <a:defRPr sz="1100">
                <a:solidFill>
                  <a:schemeClr val="lt1"/>
                </a:solidFill>
              </a:defRPr>
            </a:lvl8pPr>
            <a:lvl9pPr marL="4114800" lvl="8" indent="-228600" algn="l" rtl="0">
              <a:spcBef>
                <a:spcPts val="800"/>
              </a:spcBef>
              <a:spcAft>
                <a:spcPts val="0"/>
              </a:spcAft>
              <a:buSzPts val="800"/>
              <a:buNone/>
              <a:defRPr sz="1100">
                <a:solidFill>
                  <a:schemeClr val="lt1"/>
                </a:solidFill>
              </a:defRPr>
            </a:lvl9pPr>
          </a:lstStyle>
          <a:p>
            <a:endParaRPr/>
          </a:p>
        </p:txBody>
      </p:sp>
      <p:sp>
        <p:nvSpPr>
          <p:cNvPr id="144" name="Google Shape;144;p26"/>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5" name="Google Shape;145;p26"/>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6" name="Google Shape;146;p26"/>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Colunas">
  <p:cSld name="3 Colunas">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484583" y="339539"/>
            <a:ext cx="7053600" cy="10503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3200"/>
              <a:buFont typeface="Century Gothic"/>
              <a:buNone/>
              <a:defRPr sz="32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9" name="Google Shape;149;p27"/>
          <p:cNvSpPr txBox="1">
            <a:spLocks noGrp="1"/>
          </p:cNvSpPr>
          <p:nvPr>
            <p:ph type="body" idx="1"/>
          </p:nvPr>
        </p:nvSpPr>
        <p:spPr>
          <a:xfrm>
            <a:off x="474710" y="1485900"/>
            <a:ext cx="22101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150" name="Google Shape;150;p27"/>
          <p:cNvSpPr txBox="1">
            <a:spLocks noGrp="1"/>
          </p:cNvSpPr>
          <p:nvPr>
            <p:ph type="body" idx="2"/>
          </p:nvPr>
        </p:nvSpPr>
        <p:spPr>
          <a:xfrm>
            <a:off x="489347" y="2000250"/>
            <a:ext cx="2195700" cy="26919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51" name="Google Shape;151;p27"/>
          <p:cNvSpPr txBox="1">
            <a:spLocks noGrp="1"/>
          </p:cNvSpPr>
          <p:nvPr>
            <p:ph type="body" idx="3"/>
          </p:nvPr>
        </p:nvSpPr>
        <p:spPr>
          <a:xfrm>
            <a:off x="2912744" y="1485900"/>
            <a:ext cx="22020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152" name="Google Shape;152;p27"/>
          <p:cNvSpPr txBox="1">
            <a:spLocks noGrp="1"/>
          </p:cNvSpPr>
          <p:nvPr>
            <p:ph type="body" idx="4"/>
          </p:nvPr>
        </p:nvSpPr>
        <p:spPr>
          <a:xfrm>
            <a:off x="2904830" y="2000250"/>
            <a:ext cx="2210100" cy="26919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53" name="Google Shape;153;p27"/>
          <p:cNvSpPr txBox="1">
            <a:spLocks noGrp="1"/>
          </p:cNvSpPr>
          <p:nvPr>
            <p:ph type="body" idx="5"/>
          </p:nvPr>
        </p:nvSpPr>
        <p:spPr>
          <a:xfrm>
            <a:off x="5343525" y="1485900"/>
            <a:ext cx="21993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154" name="Google Shape;154;p27"/>
          <p:cNvSpPr txBox="1">
            <a:spLocks noGrp="1"/>
          </p:cNvSpPr>
          <p:nvPr>
            <p:ph type="body" idx="6"/>
          </p:nvPr>
        </p:nvSpPr>
        <p:spPr>
          <a:xfrm>
            <a:off x="5343525" y="2000250"/>
            <a:ext cx="2199300" cy="26919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cxnSp>
        <p:nvCxnSpPr>
          <p:cNvPr id="155" name="Google Shape;155;p27"/>
          <p:cNvCxnSpPr/>
          <p:nvPr/>
        </p:nvCxnSpPr>
        <p:spPr>
          <a:xfrm>
            <a:off x="2794607" y="1600200"/>
            <a:ext cx="0" cy="29718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56" name="Google Shape;156;p27"/>
          <p:cNvCxnSpPr/>
          <p:nvPr/>
        </p:nvCxnSpPr>
        <p:spPr>
          <a:xfrm>
            <a:off x="5221670" y="1600200"/>
            <a:ext cx="0" cy="2975100"/>
          </a:xfrm>
          <a:prstGeom prst="straightConnector1">
            <a:avLst/>
          </a:prstGeom>
          <a:noFill/>
          <a:ln w="12700" cap="flat" cmpd="sng">
            <a:solidFill>
              <a:srgbClr val="86D1D8">
                <a:alpha val="40000"/>
              </a:srgbClr>
            </a:solidFill>
            <a:prstDash val="solid"/>
            <a:round/>
            <a:headEnd type="none" w="sm" len="sm"/>
            <a:tailEnd type="none" w="sm" len="sm"/>
          </a:ln>
        </p:spPr>
      </p:cxnSp>
      <p:sp>
        <p:nvSpPr>
          <p:cNvPr id="157" name="Google Shape;157;p27"/>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8" name="Google Shape;158;p27"/>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9" name="Google Shape;159;p27"/>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Colunas de Imagem">
  <p:cSld name="3 Colunas de Imagem">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484583" y="339539"/>
            <a:ext cx="7053600" cy="10503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3200"/>
              <a:buFont typeface="Century Gothic"/>
              <a:buNone/>
              <a:defRPr sz="32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2" name="Google Shape;162;p28"/>
          <p:cNvSpPr txBox="1">
            <a:spLocks noGrp="1"/>
          </p:cNvSpPr>
          <p:nvPr>
            <p:ph type="body" idx="1"/>
          </p:nvPr>
        </p:nvSpPr>
        <p:spPr>
          <a:xfrm>
            <a:off x="489347" y="3188212"/>
            <a:ext cx="22050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163" name="Google Shape;163;p28"/>
          <p:cNvSpPr>
            <a:spLocks noGrp="1"/>
          </p:cNvSpPr>
          <p:nvPr>
            <p:ph type="pic" idx="2"/>
          </p:nvPr>
        </p:nvSpPr>
        <p:spPr>
          <a:xfrm>
            <a:off x="489347" y="1657350"/>
            <a:ext cx="2205000" cy="1143000"/>
          </a:xfrm>
          <a:prstGeom prst="roundRect">
            <a:avLst>
              <a:gd name="adj" fmla="val 1858"/>
            </a:avLst>
          </a:prstGeom>
          <a:noFill/>
          <a:ln>
            <a:noFill/>
          </a:ln>
          <a:effectLst>
            <a:outerShdw blurRad="50800" dist="50800" dir="5400000" algn="tl" rotWithShape="0">
              <a:srgbClr val="000000">
                <a:alpha val="42750"/>
              </a:srgbClr>
            </a:outerShdw>
          </a:effectLst>
        </p:spPr>
      </p:sp>
      <p:sp>
        <p:nvSpPr>
          <p:cNvPr id="164" name="Google Shape;164;p28"/>
          <p:cNvSpPr txBox="1">
            <a:spLocks noGrp="1"/>
          </p:cNvSpPr>
          <p:nvPr>
            <p:ph type="body" idx="3"/>
          </p:nvPr>
        </p:nvSpPr>
        <p:spPr>
          <a:xfrm>
            <a:off x="489347" y="3620408"/>
            <a:ext cx="2205000" cy="4944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65" name="Google Shape;165;p28"/>
          <p:cNvSpPr txBox="1">
            <a:spLocks noGrp="1"/>
          </p:cNvSpPr>
          <p:nvPr>
            <p:ph type="body" idx="4"/>
          </p:nvPr>
        </p:nvSpPr>
        <p:spPr>
          <a:xfrm>
            <a:off x="2917031" y="3188212"/>
            <a:ext cx="21978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166" name="Google Shape;166;p28"/>
          <p:cNvSpPr>
            <a:spLocks noGrp="1"/>
          </p:cNvSpPr>
          <p:nvPr>
            <p:ph type="pic" idx="5"/>
          </p:nvPr>
        </p:nvSpPr>
        <p:spPr>
          <a:xfrm>
            <a:off x="2917031" y="1657350"/>
            <a:ext cx="2197800" cy="1143000"/>
          </a:xfrm>
          <a:prstGeom prst="roundRect">
            <a:avLst>
              <a:gd name="adj" fmla="val 1858"/>
            </a:avLst>
          </a:prstGeom>
          <a:noFill/>
          <a:ln>
            <a:noFill/>
          </a:ln>
          <a:effectLst>
            <a:outerShdw blurRad="50800" dist="50800" dir="5400000" algn="tl" rotWithShape="0">
              <a:srgbClr val="000000">
                <a:alpha val="42750"/>
              </a:srgbClr>
            </a:outerShdw>
          </a:effectLst>
        </p:spPr>
      </p:sp>
      <p:sp>
        <p:nvSpPr>
          <p:cNvPr id="167" name="Google Shape;167;p28"/>
          <p:cNvSpPr txBox="1">
            <a:spLocks noGrp="1"/>
          </p:cNvSpPr>
          <p:nvPr>
            <p:ph type="body" idx="6"/>
          </p:nvPr>
        </p:nvSpPr>
        <p:spPr>
          <a:xfrm>
            <a:off x="2916017" y="3620407"/>
            <a:ext cx="2200800" cy="4944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68" name="Google Shape;168;p28"/>
          <p:cNvSpPr txBox="1">
            <a:spLocks noGrp="1"/>
          </p:cNvSpPr>
          <p:nvPr>
            <p:ph type="body" idx="7"/>
          </p:nvPr>
        </p:nvSpPr>
        <p:spPr>
          <a:xfrm>
            <a:off x="5343525" y="3188212"/>
            <a:ext cx="21993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169" name="Google Shape;169;p28"/>
          <p:cNvSpPr>
            <a:spLocks noGrp="1"/>
          </p:cNvSpPr>
          <p:nvPr>
            <p:ph type="pic" idx="8"/>
          </p:nvPr>
        </p:nvSpPr>
        <p:spPr>
          <a:xfrm>
            <a:off x="5343524" y="1657350"/>
            <a:ext cx="2199300" cy="1143000"/>
          </a:xfrm>
          <a:prstGeom prst="roundRect">
            <a:avLst>
              <a:gd name="adj" fmla="val 1858"/>
            </a:avLst>
          </a:prstGeom>
          <a:noFill/>
          <a:ln>
            <a:noFill/>
          </a:ln>
          <a:effectLst>
            <a:outerShdw blurRad="50800" dist="50800" dir="5400000" algn="tl" rotWithShape="0">
              <a:srgbClr val="000000">
                <a:alpha val="42750"/>
              </a:srgbClr>
            </a:outerShdw>
          </a:effectLst>
        </p:spPr>
      </p:sp>
      <p:sp>
        <p:nvSpPr>
          <p:cNvPr id="170" name="Google Shape;170;p28"/>
          <p:cNvSpPr txBox="1">
            <a:spLocks noGrp="1"/>
          </p:cNvSpPr>
          <p:nvPr>
            <p:ph type="body" idx="9"/>
          </p:nvPr>
        </p:nvSpPr>
        <p:spPr>
          <a:xfrm>
            <a:off x="5343431" y="3620406"/>
            <a:ext cx="2202000" cy="4944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cxnSp>
        <p:nvCxnSpPr>
          <p:cNvPr id="171" name="Google Shape;171;p28"/>
          <p:cNvCxnSpPr/>
          <p:nvPr/>
        </p:nvCxnSpPr>
        <p:spPr>
          <a:xfrm>
            <a:off x="2794607" y="1600200"/>
            <a:ext cx="0" cy="29718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72" name="Google Shape;172;p28"/>
          <p:cNvCxnSpPr/>
          <p:nvPr/>
        </p:nvCxnSpPr>
        <p:spPr>
          <a:xfrm>
            <a:off x="5221670" y="1600200"/>
            <a:ext cx="0" cy="2975100"/>
          </a:xfrm>
          <a:prstGeom prst="straightConnector1">
            <a:avLst/>
          </a:prstGeom>
          <a:noFill/>
          <a:ln w="12700" cap="flat" cmpd="sng">
            <a:solidFill>
              <a:srgbClr val="86D1D8">
                <a:alpha val="40000"/>
              </a:srgbClr>
            </a:solidFill>
            <a:prstDash val="solid"/>
            <a:round/>
            <a:headEnd type="none" w="sm" len="sm"/>
            <a:tailEnd type="none" w="sm" len="sm"/>
          </a:ln>
        </p:spPr>
      </p:cxnSp>
      <p:sp>
        <p:nvSpPr>
          <p:cNvPr id="173" name="Google Shape;173;p28"/>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4" name="Google Shape;174;p28"/>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5" name="Google Shape;175;p28"/>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176"/>
        <p:cNvGrpSpPr/>
        <p:nvPr/>
      </p:nvGrpSpPr>
      <p:grpSpPr>
        <a:xfrm>
          <a:off x="0" y="0"/>
          <a:ext cx="0" cy="0"/>
          <a:chOff x="0" y="0"/>
          <a:chExt cx="0" cy="0"/>
        </a:xfrm>
      </p:grpSpPr>
      <p:sp>
        <p:nvSpPr>
          <p:cNvPr id="177" name="Google Shape;177;p29"/>
          <p:cNvSpPr txBox="1">
            <a:spLocks noGrp="1"/>
          </p:cNvSpPr>
          <p:nvPr>
            <p:ph type="title"/>
          </p:nvPr>
        </p:nvSpPr>
        <p:spPr>
          <a:xfrm>
            <a:off x="484583" y="339539"/>
            <a:ext cx="7053600" cy="10503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8" name="Google Shape;178;p29"/>
          <p:cNvSpPr txBox="1">
            <a:spLocks noGrp="1"/>
          </p:cNvSpPr>
          <p:nvPr>
            <p:ph type="body" idx="1"/>
          </p:nvPr>
        </p:nvSpPr>
        <p:spPr>
          <a:xfrm rot="5400000">
            <a:off x="2609140" y="-241861"/>
            <a:ext cx="3146700" cy="67098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179" name="Google Shape;179;p29"/>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0" name="Google Shape;180;p29"/>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1" name="Google Shape;181;p29"/>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rot="5400000">
            <a:off x="4700710" y="1850260"/>
            <a:ext cx="4369500" cy="13143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4" name="Google Shape;184;p30"/>
          <p:cNvSpPr txBox="1">
            <a:spLocks noGrp="1"/>
          </p:cNvSpPr>
          <p:nvPr>
            <p:ph type="body" idx="1"/>
          </p:nvPr>
        </p:nvSpPr>
        <p:spPr>
          <a:xfrm rot="5400000">
            <a:off x="1259709" y="-104840"/>
            <a:ext cx="4026600" cy="55674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185" name="Google Shape;185;p30"/>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6" name="Google Shape;186;p30"/>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7" name="Google Shape;187;p30"/>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3.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5.png"/><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20">
            <a:alphaModFix/>
          </a:blip>
          <a:srcRect l="3614"/>
          <a:stretch/>
        </p:blipFill>
        <p:spPr>
          <a:xfrm>
            <a:off x="0" y="2002264"/>
            <a:ext cx="3027758" cy="3141235"/>
          </a:xfrm>
          <a:prstGeom prst="rect">
            <a:avLst/>
          </a:prstGeom>
          <a:noFill/>
          <a:ln>
            <a:noFill/>
          </a:ln>
        </p:spPr>
      </p:pic>
      <p:pic>
        <p:nvPicPr>
          <p:cNvPr id="52" name="Google Shape;52;p13"/>
          <p:cNvPicPr preferRelativeResize="0"/>
          <p:nvPr/>
        </p:nvPicPr>
        <p:blipFill rotWithShape="1">
          <a:blip r:embed="rId21">
            <a:alphaModFix/>
          </a:blip>
          <a:srcRect l="35641"/>
          <a:stretch/>
        </p:blipFill>
        <p:spPr>
          <a:xfrm>
            <a:off x="0" y="2169260"/>
            <a:ext cx="1141809" cy="1774089"/>
          </a:xfrm>
          <a:prstGeom prst="rect">
            <a:avLst/>
          </a:prstGeom>
          <a:noFill/>
          <a:ln>
            <a:noFill/>
          </a:ln>
        </p:spPr>
      </p:pic>
      <p:sp>
        <p:nvSpPr>
          <p:cNvPr id="53" name="Google Shape;53;p13"/>
          <p:cNvSpPr/>
          <p:nvPr/>
        </p:nvSpPr>
        <p:spPr>
          <a:xfrm>
            <a:off x="6456759" y="1257300"/>
            <a:ext cx="2114700" cy="21147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54" name="Google Shape;54;p13"/>
          <p:cNvPicPr preferRelativeResize="0"/>
          <p:nvPr/>
        </p:nvPicPr>
        <p:blipFill rotWithShape="1">
          <a:blip r:embed="rId22">
            <a:alphaModFix/>
          </a:blip>
          <a:srcRect t="28815"/>
          <a:stretch/>
        </p:blipFill>
        <p:spPr>
          <a:xfrm>
            <a:off x="5999559" y="0"/>
            <a:ext cx="1202540" cy="856055"/>
          </a:xfrm>
          <a:prstGeom prst="rect">
            <a:avLst/>
          </a:prstGeom>
          <a:noFill/>
          <a:ln>
            <a:noFill/>
          </a:ln>
        </p:spPr>
      </p:pic>
      <p:pic>
        <p:nvPicPr>
          <p:cNvPr id="55" name="Google Shape;55;p13"/>
          <p:cNvPicPr preferRelativeResize="0"/>
          <p:nvPr/>
        </p:nvPicPr>
        <p:blipFill rotWithShape="1">
          <a:blip r:embed="rId23">
            <a:alphaModFix/>
          </a:blip>
          <a:srcRect b="23318"/>
          <a:stretch/>
        </p:blipFill>
        <p:spPr>
          <a:xfrm>
            <a:off x="6454408" y="4572000"/>
            <a:ext cx="745300" cy="571500"/>
          </a:xfrm>
          <a:prstGeom prst="rect">
            <a:avLst/>
          </a:prstGeom>
          <a:noFill/>
          <a:ln>
            <a:noFill/>
          </a:ln>
        </p:spPr>
      </p:pic>
      <p:sp>
        <p:nvSpPr>
          <p:cNvPr id="56" name="Google Shape;56;p13"/>
          <p:cNvSpPr/>
          <p:nvPr/>
        </p:nvSpPr>
        <p:spPr>
          <a:xfrm>
            <a:off x="7828359" y="0"/>
            <a:ext cx="514500" cy="8574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 name="Google Shape;57;p13"/>
          <p:cNvSpPr txBox="1">
            <a:spLocks noGrp="1"/>
          </p:cNvSpPr>
          <p:nvPr>
            <p:ph type="title"/>
          </p:nvPr>
        </p:nvSpPr>
        <p:spPr>
          <a:xfrm>
            <a:off x="484583" y="339539"/>
            <a:ext cx="7053600" cy="10503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Clr>
                <a:schemeClr val="lt2"/>
              </a:buClr>
              <a:buSzPts val="3200"/>
              <a:buFont typeface="Century Gothic"/>
              <a:buNone/>
              <a:defRPr sz="3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2"/>
                </a:solidFill>
              </a:defRPr>
            </a:lvl2pPr>
            <a:lvl3pPr marR="0" lvl="2" algn="l" rtl="0">
              <a:spcBef>
                <a:spcPts val="0"/>
              </a:spcBef>
              <a:spcAft>
                <a:spcPts val="0"/>
              </a:spcAft>
              <a:buSzPts val="1100"/>
              <a:buNone/>
              <a:defRPr sz="1400" b="0" i="0" u="none" strike="noStrike" cap="none">
                <a:solidFill>
                  <a:schemeClr val="lt2"/>
                </a:solidFill>
              </a:defRPr>
            </a:lvl3pPr>
            <a:lvl4pPr marR="0" lvl="3" algn="l" rtl="0">
              <a:spcBef>
                <a:spcPts val="0"/>
              </a:spcBef>
              <a:spcAft>
                <a:spcPts val="0"/>
              </a:spcAft>
              <a:buSzPts val="1100"/>
              <a:buNone/>
              <a:defRPr sz="1400" b="0" i="0" u="none" strike="noStrike" cap="none">
                <a:solidFill>
                  <a:schemeClr val="lt2"/>
                </a:solidFill>
              </a:defRPr>
            </a:lvl4pPr>
            <a:lvl5pPr marR="0" lvl="4" algn="l" rtl="0">
              <a:spcBef>
                <a:spcPts val="0"/>
              </a:spcBef>
              <a:spcAft>
                <a:spcPts val="0"/>
              </a:spcAft>
              <a:buSzPts val="1100"/>
              <a:buNone/>
              <a:defRPr sz="1400" b="0" i="0" u="none" strike="noStrike" cap="none">
                <a:solidFill>
                  <a:schemeClr val="lt2"/>
                </a:solidFill>
              </a:defRPr>
            </a:lvl5pPr>
            <a:lvl6pPr marR="0" lvl="5" algn="l" rtl="0">
              <a:spcBef>
                <a:spcPts val="0"/>
              </a:spcBef>
              <a:spcAft>
                <a:spcPts val="0"/>
              </a:spcAft>
              <a:buSzPts val="1100"/>
              <a:buNone/>
              <a:defRPr sz="1400" b="0" i="0" u="none" strike="noStrike" cap="none">
                <a:solidFill>
                  <a:schemeClr val="lt2"/>
                </a:solidFill>
              </a:defRPr>
            </a:lvl6pPr>
            <a:lvl7pPr marR="0" lvl="6" algn="l" rtl="0">
              <a:spcBef>
                <a:spcPts val="0"/>
              </a:spcBef>
              <a:spcAft>
                <a:spcPts val="0"/>
              </a:spcAft>
              <a:buSzPts val="1100"/>
              <a:buNone/>
              <a:defRPr sz="1400" b="0" i="0" u="none" strike="noStrike" cap="none">
                <a:solidFill>
                  <a:schemeClr val="lt2"/>
                </a:solidFill>
              </a:defRPr>
            </a:lvl7pPr>
            <a:lvl8pPr marR="0" lvl="7" algn="l" rtl="0">
              <a:spcBef>
                <a:spcPts val="0"/>
              </a:spcBef>
              <a:spcAft>
                <a:spcPts val="0"/>
              </a:spcAft>
              <a:buSzPts val="1100"/>
              <a:buNone/>
              <a:defRPr sz="1400" b="0" i="0" u="none" strike="noStrike" cap="none">
                <a:solidFill>
                  <a:schemeClr val="lt2"/>
                </a:solidFill>
              </a:defRPr>
            </a:lvl8pPr>
            <a:lvl9pPr marR="0" lvl="8" algn="l" rtl="0">
              <a:spcBef>
                <a:spcPts val="0"/>
              </a:spcBef>
              <a:spcAft>
                <a:spcPts val="0"/>
              </a:spcAft>
              <a:buSzPts val="1100"/>
              <a:buNone/>
              <a:defRPr sz="1400" b="0" i="0" u="none" strike="noStrike" cap="none">
                <a:solidFill>
                  <a:schemeClr val="lt2"/>
                </a:solidFill>
              </a:defRPr>
            </a:lvl9pPr>
          </a:lstStyle>
          <a:p>
            <a:endParaRPr/>
          </a:p>
        </p:txBody>
      </p:sp>
      <p:sp>
        <p:nvSpPr>
          <p:cNvPr id="58" name="Google Shape;58;p13"/>
          <p:cNvSpPr txBox="1">
            <a:spLocks noGrp="1"/>
          </p:cNvSpPr>
          <p:nvPr>
            <p:ph type="body" idx="1"/>
          </p:nvPr>
        </p:nvSpPr>
        <p:spPr>
          <a:xfrm>
            <a:off x="827484" y="1539689"/>
            <a:ext cx="6710100" cy="3146700"/>
          </a:xfrm>
          <a:prstGeom prst="rect">
            <a:avLst/>
          </a:prstGeom>
          <a:noFill/>
          <a:ln>
            <a:noFill/>
          </a:ln>
        </p:spPr>
        <p:txBody>
          <a:bodyPr spcFirstLastPara="1" wrap="square" lIns="68575" tIns="34275" rIns="68575" bIns="34275" anchor="t" anchorCtr="0">
            <a:normAutofit/>
          </a:bodyPr>
          <a:lstStyle>
            <a:lvl1pPr marL="457200" marR="0" lvl="0" indent="-304800" algn="l" rtl="0">
              <a:spcBef>
                <a:spcPts val="800"/>
              </a:spcBef>
              <a:spcAft>
                <a:spcPts val="0"/>
              </a:spcAft>
              <a:buClr>
                <a:srgbClr val="86D1D8"/>
              </a:buClr>
              <a:buSzPts val="1200"/>
              <a:buFont typeface="Noto Sans Symbols"/>
              <a:buChar char="►"/>
              <a:defRPr sz="1500" b="0" i="0" u="none" strike="noStrike" cap="none">
                <a:solidFill>
                  <a:schemeClr val="lt1"/>
                </a:solidFill>
                <a:latin typeface="Century Gothic"/>
                <a:ea typeface="Century Gothic"/>
                <a:cs typeface="Century Gothic"/>
                <a:sym typeface="Century Gothic"/>
              </a:defRPr>
            </a:lvl1pPr>
            <a:lvl2pPr marL="914400" marR="0" lvl="1" indent="-298450" algn="l" rtl="0">
              <a:spcBef>
                <a:spcPts val="800"/>
              </a:spcBef>
              <a:spcAft>
                <a:spcPts val="0"/>
              </a:spcAft>
              <a:buClr>
                <a:srgbClr val="86D1D8"/>
              </a:buClr>
              <a:buSzPts val="1100"/>
              <a:buFont typeface="Noto Sans Symbols"/>
              <a:buChar char="►"/>
              <a:defRPr sz="1400" b="0" i="0" u="none" strike="noStrike" cap="none">
                <a:solidFill>
                  <a:schemeClr val="lt1"/>
                </a:solidFill>
                <a:latin typeface="Century Gothic"/>
                <a:ea typeface="Century Gothic"/>
                <a:cs typeface="Century Gothic"/>
                <a:sym typeface="Century Gothic"/>
              </a:defRPr>
            </a:lvl2pPr>
            <a:lvl3pPr marL="1371600" marR="0" lvl="2" indent="-292100" algn="l" rtl="0">
              <a:spcBef>
                <a:spcPts val="800"/>
              </a:spcBef>
              <a:spcAft>
                <a:spcPts val="0"/>
              </a:spcAft>
              <a:buClr>
                <a:srgbClr val="86D1D8"/>
              </a:buClr>
              <a:buSzPts val="1000"/>
              <a:buFont typeface="Noto Sans Symbols"/>
              <a:buChar char="►"/>
              <a:defRPr sz="1200" b="0" i="0" u="none" strike="noStrike" cap="none">
                <a:solidFill>
                  <a:schemeClr val="lt1"/>
                </a:solidFill>
                <a:latin typeface="Century Gothic"/>
                <a:ea typeface="Century Gothic"/>
                <a:cs typeface="Century Gothic"/>
                <a:sym typeface="Century Gothic"/>
              </a:defRPr>
            </a:lvl3pPr>
            <a:lvl4pPr marL="1828800" marR="0" lvl="3"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4pPr>
            <a:lvl5pPr marL="2286000" marR="0" lvl="4"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5pPr>
            <a:lvl6pPr marL="2743200" marR="0" lvl="5"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6pPr>
            <a:lvl7pPr marL="3200400" marR="0" lvl="6"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7pPr>
            <a:lvl8pPr marL="3657600" marR="0" lvl="7"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8pPr>
            <a:lvl9pPr marL="4114800" marR="0" lvl="8"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9pPr>
          </a:lstStyle>
          <a:p>
            <a:endParaRPr/>
          </a:p>
        </p:txBody>
      </p:sp>
      <p:sp>
        <p:nvSpPr>
          <p:cNvPr id="59" name="Google Shape;59;p13"/>
          <p:cNvSpPr txBox="1">
            <a:spLocks noGrp="1"/>
          </p:cNvSpPr>
          <p:nvPr>
            <p:ph type="dt" idx="10"/>
          </p:nvPr>
        </p:nvSpPr>
        <p:spPr>
          <a:xfrm rot="5400000">
            <a:off x="7616654" y="1343101"/>
            <a:ext cx="743100" cy="2286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8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60" name="Google Shape;60;p13"/>
          <p:cNvSpPr txBox="1">
            <a:spLocks noGrp="1"/>
          </p:cNvSpPr>
          <p:nvPr>
            <p:ph type="ftr" idx="11"/>
          </p:nvPr>
        </p:nvSpPr>
        <p:spPr>
          <a:xfrm rot="5400000">
            <a:off x="6713603" y="2419050"/>
            <a:ext cx="2895000" cy="228600"/>
          </a:xfrm>
          <a:prstGeom prst="rect">
            <a:avLst/>
          </a:prstGeom>
          <a:noFill/>
          <a:ln>
            <a:noFill/>
          </a:ln>
        </p:spPr>
        <p:txBody>
          <a:bodyPr spcFirstLastPara="1" wrap="square" lIns="68575" tIns="34275" rIns="68575" bIns="34275" anchor="b" anchorCtr="0">
            <a:noAutofit/>
          </a:bodyPr>
          <a:lstStyle>
            <a:lvl1pPr marR="0" lvl="0" algn="l" rtl="0">
              <a:spcBef>
                <a:spcPts val="0"/>
              </a:spcBef>
              <a:spcAft>
                <a:spcPts val="0"/>
              </a:spcAft>
              <a:buSzPts val="1100"/>
              <a:buNone/>
              <a:defRPr sz="8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61" name="Google Shape;61;p13"/>
          <p:cNvSpPr txBox="1">
            <a:spLocks noGrp="1"/>
          </p:cNvSpPr>
          <p:nvPr>
            <p:ph type="sldNum" idx="12"/>
          </p:nvPr>
        </p:nvSpPr>
        <p:spPr>
          <a:xfrm>
            <a:off x="7764405" y="221797"/>
            <a:ext cx="628800" cy="575700"/>
          </a:xfrm>
          <a:prstGeom prst="rect">
            <a:avLst/>
          </a:prstGeom>
          <a:noFill/>
          <a:ln>
            <a:noFill/>
          </a:ln>
        </p:spPr>
        <p:txBody>
          <a:bodyPr spcFirstLastPara="1" wrap="square" lIns="68575" tIns="34275" rIns="68575" bIns="34275" anchor="b" anchorCtr="0">
            <a:noAutofit/>
          </a:bodyPr>
          <a:lstStyle>
            <a:lvl1pPr marL="0" marR="0" lvl="0" indent="0" algn="ctr" rtl="0">
              <a:spcBef>
                <a:spcPts val="0"/>
              </a:spcBef>
              <a:buNone/>
              <a:defRPr sz="21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1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1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1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1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1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1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1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1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9.xml"/><Relationship Id="rId1" Type="http://schemas.openxmlformats.org/officeDocument/2006/relationships/slideLayout" Target="../slideLayouts/slideLayout13.xml"/><Relationship Id="rId4" Type="http://schemas.openxmlformats.org/officeDocument/2006/relationships/image" Target="../media/image165.png"/></Relationships>
</file>

<file path=ppt/slides/_rels/slide10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0.xml"/><Relationship Id="rId1" Type="http://schemas.openxmlformats.org/officeDocument/2006/relationships/slideLayout" Target="../slideLayouts/slideLayout13.xml"/><Relationship Id="rId4" Type="http://schemas.openxmlformats.org/officeDocument/2006/relationships/image" Target="../media/image167.png"/></Relationships>
</file>

<file path=ppt/slides/_rels/slide10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1.xml"/><Relationship Id="rId1" Type="http://schemas.openxmlformats.org/officeDocument/2006/relationships/slideLayout" Target="../slideLayouts/slideLayout13.xml"/><Relationship Id="rId4" Type="http://schemas.openxmlformats.org/officeDocument/2006/relationships/image" Target="../media/image169.png"/></Relationships>
</file>

<file path=ppt/slides/_rels/slide10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2.xml"/><Relationship Id="rId1" Type="http://schemas.openxmlformats.org/officeDocument/2006/relationships/slideLayout" Target="../slideLayouts/slideLayout13.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0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3.xml"/><Relationship Id="rId1" Type="http://schemas.openxmlformats.org/officeDocument/2006/relationships/slideLayout" Target="../slideLayouts/slideLayout13.xml"/><Relationship Id="rId4" Type="http://schemas.openxmlformats.org/officeDocument/2006/relationships/image" Target="../media/image173.png"/></Relationships>
</file>

<file path=ppt/slides/_rels/slide105.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104.xml"/><Relationship Id="rId1" Type="http://schemas.openxmlformats.org/officeDocument/2006/relationships/slideLayout" Target="../slideLayouts/slideLayout13.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10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5.xml"/><Relationship Id="rId1" Type="http://schemas.openxmlformats.org/officeDocument/2006/relationships/slideLayout" Target="../slideLayouts/slideLayout13.xml"/><Relationship Id="rId4" Type="http://schemas.openxmlformats.org/officeDocument/2006/relationships/image" Target="../media/image180.png"/></Relationships>
</file>

<file path=ppt/slides/_rels/slide10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6.xml"/><Relationship Id="rId1" Type="http://schemas.openxmlformats.org/officeDocument/2006/relationships/slideLayout" Target="../slideLayouts/slideLayout13.xml"/><Relationship Id="rId5" Type="http://schemas.openxmlformats.org/officeDocument/2006/relationships/image" Target="../media/image183.png"/><Relationship Id="rId4" Type="http://schemas.openxmlformats.org/officeDocument/2006/relationships/image" Target="../media/image182.png"/></Relationships>
</file>

<file path=ppt/slides/_rels/slide10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07.xml"/><Relationship Id="rId1" Type="http://schemas.openxmlformats.org/officeDocument/2006/relationships/slideLayout" Target="../slideLayouts/slideLayout13.xml"/><Relationship Id="rId4" Type="http://schemas.openxmlformats.org/officeDocument/2006/relationships/image" Target="../media/image185.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09.xml"/><Relationship Id="rId1" Type="http://schemas.openxmlformats.org/officeDocument/2006/relationships/slideLayout" Target="../slideLayouts/slideLayout13.xml"/><Relationship Id="rId5" Type="http://schemas.openxmlformats.org/officeDocument/2006/relationships/image" Target="../media/image188.png"/><Relationship Id="rId4" Type="http://schemas.openxmlformats.org/officeDocument/2006/relationships/image" Target="../media/image187.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2.xml"/><Relationship Id="rId1" Type="http://schemas.openxmlformats.org/officeDocument/2006/relationships/slideLayout" Target="../slideLayouts/slideLayout13.xml"/><Relationship Id="rId4" Type="http://schemas.openxmlformats.org/officeDocument/2006/relationships/image" Target="../media/image191.png"/></Relationships>
</file>

<file path=ppt/slides/_rels/slide11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3.xml"/><Relationship Id="rId1" Type="http://schemas.openxmlformats.org/officeDocument/2006/relationships/slideLayout" Target="../slideLayouts/slideLayout13.xml"/><Relationship Id="rId4" Type="http://schemas.openxmlformats.org/officeDocument/2006/relationships/image" Target="../media/image193.png"/></Relationships>
</file>

<file path=ppt/slides/_rels/slide11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6.xml"/><Relationship Id="rId1" Type="http://schemas.openxmlformats.org/officeDocument/2006/relationships/slideLayout" Target="../slideLayouts/slideLayout13.xml"/><Relationship Id="rId4" Type="http://schemas.openxmlformats.org/officeDocument/2006/relationships/image" Target="../media/image197.png"/></Relationships>
</file>

<file path=ppt/slides/_rels/slide11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17.xml"/><Relationship Id="rId1" Type="http://schemas.openxmlformats.org/officeDocument/2006/relationships/slideLayout" Target="../slideLayouts/slideLayout13.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19.xml"/><Relationship Id="rId1" Type="http://schemas.openxmlformats.org/officeDocument/2006/relationships/slideLayout" Target="../slideLayouts/slideLayout13.xml"/><Relationship Id="rId5" Type="http://schemas.openxmlformats.org/officeDocument/2006/relationships/image" Target="../media/image204.png"/><Relationship Id="rId4" Type="http://schemas.openxmlformats.org/officeDocument/2006/relationships/image" Target="../media/image203.png"/></Relationships>
</file>

<file path=ppt/slides/_rels/slide12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20.xml"/><Relationship Id="rId1" Type="http://schemas.openxmlformats.org/officeDocument/2006/relationships/slideLayout" Target="../slideLayouts/slideLayout13.xml"/><Relationship Id="rId4" Type="http://schemas.openxmlformats.org/officeDocument/2006/relationships/image" Target="../media/image206.png"/></Relationships>
</file>

<file path=ppt/slides/_rels/slide12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1.xml"/><Relationship Id="rId1" Type="http://schemas.openxmlformats.org/officeDocument/2006/relationships/slideLayout" Target="../slideLayouts/slideLayout13.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12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22.xml"/><Relationship Id="rId1" Type="http://schemas.openxmlformats.org/officeDocument/2006/relationships/slideLayout" Target="../slideLayouts/slideLayout13.xml"/><Relationship Id="rId4" Type="http://schemas.openxmlformats.org/officeDocument/2006/relationships/image" Target="../media/image212.png"/></Relationships>
</file>

<file path=ppt/slides/_rels/slide12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3.xml"/><Relationship Id="rId1" Type="http://schemas.openxmlformats.org/officeDocument/2006/relationships/slideLayout" Target="../slideLayouts/slideLayout13.xml"/><Relationship Id="rId4" Type="http://schemas.openxmlformats.org/officeDocument/2006/relationships/image" Target="../media/image214.png"/></Relationships>
</file>

<file path=ppt/slides/_rels/slide12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24.xml"/><Relationship Id="rId1" Type="http://schemas.openxmlformats.org/officeDocument/2006/relationships/slideLayout" Target="../slideLayouts/slideLayout13.xml"/><Relationship Id="rId4" Type="http://schemas.openxmlformats.org/officeDocument/2006/relationships/image" Target="../media/image216.png"/></Relationships>
</file>

<file path=ppt/slides/_rels/slide12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25.xml"/><Relationship Id="rId1" Type="http://schemas.openxmlformats.org/officeDocument/2006/relationships/slideLayout" Target="../slideLayouts/slideLayout13.xml"/><Relationship Id="rId4" Type="http://schemas.openxmlformats.org/officeDocument/2006/relationships/image" Target="../media/image218.png"/></Relationships>
</file>

<file path=ppt/slides/_rels/slide12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26.xml"/><Relationship Id="rId1" Type="http://schemas.openxmlformats.org/officeDocument/2006/relationships/slideLayout" Target="../slideLayouts/slideLayout13.xml"/><Relationship Id="rId4" Type="http://schemas.openxmlformats.org/officeDocument/2006/relationships/image" Target="../media/image220.png"/></Relationships>
</file>

<file path=ppt/slides/_rels/slide12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27.xml"/><Relationship Id="rId1" Type="http://schemas.openxmlformats.org/officeDocument/2006/relationships/slideLayout" Target="../slideLayouts/slideLayout13.xml"/><Relationship Id="rId4" Type="http://schemas.openxmlformats.org/officeDocument/2006/relationships/image" Target="../media/image222.png"/></Relationships>
</file>

<file path=ppt/slides/_rels/slide12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28.xml"/><Relationship Id="rId1" Type="http://schemas.openxmlformats.org/officeDocument/2006/relationships/slideLayout" Target="../slideLayouts/slideLayout13.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29.xml"/><Relationship Id="rId1" Type="http://schemas.openxmlformats.org/officeDocument/2006/relationships/slideLayout" Target="../slideLayouts/slideLayout13.xml"/><Relationship Id="rId4" Type="http://schemas.openxmlformats.org/officeDocument/2006/relationships/image" Target="../media/image228.png"/></Relationships>
</file>

<file path=ppt/slides/_rels/slide13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30.xml"/><Relationship Id="rId1" Type="http://schemas.openxmlformats.org/officeDocument/2006/relationships/slideLayout" Target="../slideLayouts/slideLayout13.xml"/><Relationship Id="rId4" Type="http://schemas.openxmlformats.org/officeDocument/2006/relationships/image" Target="../media/image230.png"/></Relationships>
</file>

<file path=ppt/slides/_rels/slide13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31.xml"/><Relationship Id="rId1" Type="http://schemas.openxmlformats.org/officeDocument/2006/relationships/slideLayout" Target="../slideLayouts/slideLayout13.xml"/><Relationship Id="rId4" Type="http://schemas.openxmlformats.org/officeDocument/2006/relationships/image" Target="../media/image232.png"/></Relationships>
</file>

<file path=ppt/slides/_rels/slide13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32.xml"/><Relationship Id="rId1" Type="http://schemas.openxmlformats.org/officeDocument/2006/relationships/slideLayout" Target="../slideLayouts/slideLayout13.xml"/><Relationship Id="rId4" Type="http://schemas.openxmlformats.org/officeDocument/2006/relationships/image" Target="../media/image234.png"/></Relationships>
</file>

<file path=ppt/slides/_rels/slide13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33.xml"/><Relationship Id="rId1" Type="http://schemas.openxmlformats.org/officeDocument/2006/relationships/slideLayout" Target="../slideLayouts/slideLayout13.xml"/><Relationship Id="rId4" Type="http://schemas.openxmlformats.org/officeDocument/2006/relationships/image" Target="../media/image236.png"/></Relationships>
</file>

<file path=ppt/slides/_rels/slide13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34.xml"/><Relationship Id="rId1" Type="http://schemas.openxmlformats.org/officeDocument/2006/relationships/slideLayout" Target="../slideLayouts/slideLayout13.xml"/><Relationship Id="rId4" Type="http://schemas.openxmlformats.org/officeDocument/2006/relationships/image" Target="../media/image238.png"/></Relationships>
</file>

<file path=ppt/slides/_rels/slide13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35.xml"/><Relationship Id="rId1" Type="http://schemas.openxmlformats.org/officeDocument/2006/relationships/slideLayout" Target="../slideLayouts/slideLayout13.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137.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36.xml"/><Relationship Id="rId1" Type="http://schemas.openxmlformats.org/officeDocument/2006/relationships/slideLayout" Target="../slideLayouts/slideLayout13.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13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37.xml"/><Relationship Id="rId1" Type="http://schemas.openxmlformats.org/officeDocument/2006/relationships/slideLayout" Target="../slideLayouts/slideLayout13.xml"/><Relationship Id="rId4" Type="http://schemas.openxmlformats.org/officeDocument/2006/relationships/image" Target="../media/image248.png"/></Relationships>
</file>

<file path=ppt/slides/_rels/slide13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38.xml"/><Relationship Id="rId1" Type="http://schemas.openxmlformats.org/officeDocument/2006/relationships/slideLayout" Target="../slideLayouts/slideLayout13.xml"/><Relationship Id="rId4" Type="http://schemas.openxmlformats.org/officeDocument/2006/relationships/image" Target="../media/image25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9.xml"/><Relationship Id="rId1" Type="http://schemas.openxmlformats.org/officeDocument/2006/relationships/slideLayout" Target="../slideLayouts/slideLayout13.xml"/><Relationship Id="rId5" Type="http://schemas.openxmlformats.org/officeDocument/2006/relationships/image" Target="../media/image253.png"/><Relationship Id="rId4" Type="http://schemas.openxmlformats.org/officeDocument/2006/relationships/image" Target="../media/image252.png"/></Relationships>
</file>

<file path=ppt/slides/_rels/slide14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40.xml"/><Relationship Id="rId1" Type="http://schemas.openxmlformats.org/officeDocument/2006/relationships/slideLayout" Target="../slideLayouts/slideLayout13.xml"/><Relationship Id="rId4" Type="http://schemas.openxmlformats.org/officeDocument/2006/relationships/image" Target="../media/image255.png"/></Relationships>
</file>

<file path=ppt/slides/_rels/slide142.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1.xml"/><Relationship Id="rId1" Type="http://schemas.openxmlformats.org/officeDocument/2006/relationships/slideLayout" Target="../slideLayouts/slideLayout13.xml"/><Relationship Id="rId4" Type="http://schemas.openxmlformats.org/officeDocument/2006/relationships/image" Target="../media/image257.png"/></Relationships>
</file>

<file path=ppt/slides/_rels/slide14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42.xml"/><Relationship Id="rId1" Type="http://schemas.openxmlformats.org/officeDocument/2006/relationships/slideLayout" Target="../slideLayouts/slideLayout13.xml"/><Relationship Id="rId4" Type="http://schemas.openxmlformats.org/officeDocument/2006/relationships/image" Target="../media/image259.png"/></Relationships>
</file>

<file path=ppt/slides/_rels/slide14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3.xml"/><Relationship Id="rId1" Type="http://schemas.openxmlformats.org/officeDocument/2006/relationships/slideLayout" Target="../slideLayouts/slideLayout13.xml"/><Relationship Id="rId4" Type="http://schemas.openxmlformats.org/officeDocument/2006/relationships/image" Target="../media/image261.png"/></Relationships>
</file>

<file path=ppt/slides/_rels/slide145.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44.xml"/><Relationship Id="rId1" Type="http://schemas.openxmlformats.org/officeDocument/2006/relationships/slideLayout" Target="../slideLayouts/slideLayout13.xml"/><Relationship Id="rId4" Type="http://schemas.openxmlformats.org/officeDocument/2006/relationships/image" Target="../media/image263.png"/></Relationships>
</file>

<file path=ppt/slides/_rels/slide14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45.xml"/><Relationship Id="rId1" Type="http://schemas.openxmlformats.org/officeDocument/2006/relationships/slideLayout" Target="../slideLayouts/slideLayout13.xml"/><Relationship Id="rId4" Type="http://schemas.openxmlformats.org/officeDocument/2006/relationships/image" Target="../media/image265.png"/></Relationships>
</file>

<file path=ppt/slides/_rels/slide147.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47.xml"/><Relationship Id="rId1" Type="http://schemas.openxmlformats.org/officeDocument/2006/relationships/slideLayout" Target="../slideLayouts/slideLayout13.xml"/><Relationship Id="rId4" Type="http://schemas.openxmlformats.org/officeDocument/2006/relationships/image" Target="../media/image268.png"/></Relationships>
</file>

<file path=ppt/slides/_rels/slide149.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48.xml"/><Relationship Id="rId1" Type="http://schemas.openxmlformats.org/officeDocument/2006/relationships/slideLayout" Target="../slideLayouts/slideLayout13.xml"/><Relationship Id="rId4" Type="http://schemas.openxmlformats.org/officeDocument/2006/relationships/image" Target="../media/image270.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5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49.xml"/><Relationship Id="rId1" Type="http://schemas.openxmlformats.org/officeDocument/2006/relationships/slideLayout" Target="../slideLayouts/slideLayout13.xml"/><Relationship Id="rId4" Type="http://schemas.openxmlformats.org/officeDocument/2006/relationships/image" Target="../media/image272.png"/></Relationships>
</file>

<file path=ppt/slides/_rels/slide151.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50.xml"/><Relationship Id="rId1" Type="http://schemas.openxmlformats.org/officeDocument/2006/relationships/slideLayout" Target="../slideLayouts/slideLayout13.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152.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7.png"/><Relationship Id="rId7" Type="http://schemas.openxmlformats.org/officeDocument/2006/relationships/image" Target="../media/image281.png"/><Relationship Id="rId2" Type="http://schemas.openxmlformats.org/officeDocument/2006/relationships/notesSlide" Target="../notesSlides/notesSlide151.xml"/><Relationship Id="rId1" Type="http://schemas.openxmlformats.org/officeDocument/2006/relationships/slideLayout" Target="../slideLayouts/slideLayout13.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s>
</file>

<file path=ppt/slides/_rels/slide153.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52.xml"/><Relationship Id="rId1" Type="http://schemas.openxmlformats.org/officeDocument/2006/relationships/slideLayout" Target="../slideLayouts/slideLayout13.xml"/><Relationship Id="rId4" Type="http://schemas.openxmlformats.org/officeDocument/2006/relationships/image" Target="../media/image284.png"/></Relationships>
</file>

<file path=ppt/slides/_rels/slide15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153.xml"/><Relationship Id="rId1" Type="http://schemas.openxmlformats.org/officeDocument/2006/relationships/slideLayout" Target="../slideLayouts/slideLayout13.xml"/><Relationship Id="rId4" Type="http://schemas.openxmlformats.org/officeDocument/2006/relationships/image" Target="../media/image286.png"/></Relationships>
</file>

<file path=ppt/slides/_rels/slide155.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54.xml"/><Relationship Id="rId1" Type="http://schemas.openxmlformats.org/officeDocument/2006/relationships/slideLayout" Target="../slideLayouts/slideLayout13.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s>
</file>

<file path=ppt/slides/_rels/slide15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55.xml"/><Relationship Id="rId1" Type="http://schemas.openxmlformats.org/officeDocument/2006/relationships/slideLayout" Target="../slideLayouts/slideLayout13.xml"/><Relationship Id="rId4" Type="http://schemas.openxmlformats.org/officeDocument/2006/relationships/image" Target="../media/image292.png"/></Relationships>
</file>

<file path=ppt/slides/_rels/slide157.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56.xml"/><Relationship Id="rId1" Type="http://schemas.openxmlformats.org/officeDocument/2006/relationships/slideLayout" Target="../slideLayouts/slideLayout13.xml"/><Relationship Id="rId4" Type="http://schemas.openxmlformats.org/officeDocument/2006/relationships/image" Target="../media/image294.png"/></Relationships>
</file>

<file path=ppt/slides/_rels/slide15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57.xml"/><Relationship Id="rId1" Type="http://schemas.openxmlformats.org/officeDocument/2006/relationships/slideLayout" Target="../slideLayouts/slideLayout13.xml"/><Relationship Id="rId4" Type="http://schemas.openxmlformats.org/officeDocument/2006/relationships/image" Target="../media/image296.png"/></Relationships>
</file>

<file path=ppt/slides/_rels/slide159.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61.xml"/><Relationship Id="rId1" Type="http://schemas.openxmlformats.org/officeDocument/2006/relationships/slideLayout" Target="../slideLayouts/slideLayout13.xml"/><Relationship Id="rId4" Type="http://schemas.openxmlformats.org/officeDocument/2006/relationships/image" Target="../media/image300.png"/></Relationships>
</file>

<file path=ppt/slides/_rels/slide16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162.xml"/><Relationship Id="rId1" Type="http://schemas.openxmlformats.org/officeDocument/2006/relationships/slideLayout" Target="../slideLayouts/slideLayout13.xml"/><Relationship Id="rId4" Type="http://schemas.openxmlformats.org/officeDocument/2006/relationships/image" Target="../media/image302.png"/></Relationships>
</file>

<file path=ppt/slides/_rels/slide16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163.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164.xml"/><Relationship Id="rId1" Type="http://schemas.openxmlformats.org/officeDocument/2006/relationships/slideLayout" Target="../slideLayouts/slideLayout13.xml"/><Relationship Id="rId4" Type="http://schemas.openxmlformats.org/officeDocument/2006/relationships/image" Target="../media/image305.png"/></Relationships>
</file>

<file path=ppt/slides/_rels/slide166.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165.xml"/><Relationship Id="rId1" Type="http://schemas.openxmlformats.org/officeDocument/2006/relationships/slideLayout" Target="../slideLayouts/slideLayout13.xml"/><Relationship Id="rId4" Type="http://schemas.openxmlformats.org/officeDocument/2006/relationships/image" Target="../media/image307.png"/></Relationships>
</file>

<file path=ppt/slides/_rels/slide167.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166.xml"/><Relationship Id="rId1" Type="http://schemas.openxmlformats.org/officeDocument/2006/relationships/slideLayout" Target="../slideLayouts/slideLayout13.xml"/><Relationship Id="rId4" Type="http://schemas.openxmlformats.org/officeDocument/2006/relationships/image" Target="../media/image309.png"/></Relationships>
</file>

<file path=ppt/slides/_rels/slide16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67.xml"/><Relationship Id="rId1" Type="http://schemas.openxmlformats.org/officeDocument/2006/relationships/slideLayout" Target="../slideLayouts/slideLayout13.xml"/><Relationship Id="rId4" Type="http://schemas.openxmlformats.org/officeDocument/2006/relationships/image" Target="../media/image311.png"/></Relationships>
</file>

<file path=ppt/slides/_rels/slide169.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168.xml"/><Relationship Id="rId1" Type="http://schemas.openxmlformats.org/officeDocument/2006/relationships/slideLayout" Target="../slideLayouts/slideLayout13.xml"/><Relationship Id="rId4" Type="http://schemas.openxmlformats.org/officeDocument/2006/relationships/image" Target="../media/image3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69.xml"/><Relationship Id="rId1" Type="http://schemas.openxmlformats.org/officeDocument/2006/relationships/slideLayout" Target="../slideLayouts/slideLayout13.xml"/><Relationship Id="rId4" Type="http://schemas.openxmlformats.org/officeDocument/2006/relationships/image" Target="../media/image315.png"/></Relationships>
</file>

<file path=ppt/slides/_rels/slide171.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70.xml"/><Relationship Id="rId1" Type="http://schemas.openxmlformats.org/officeDocument/2006/relationships/slideLayout" Target="../slideLayouts/slideLayout13.xml"/><Relationship Id="rId4" Type="http://schemas.openxmlformats.org/officeDocument/2006/relationships/image" Target="../media/image317.png"/></Relationships>
</file>

<file path=ppt/slides/_rels/slide17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171.xml"/><Relationship Id="rId1" Type="http://schemas.openxmlformats.org/officeDocument/2006/relationships/slideLayout" Target="../slideLayouts/slideLayout13.xml"/><Relationship Id="rId4" Type="http://schemas.openxmlformats.org/officeDocument/2006/relationships/image" Target="../media/image319.png"/></Relationships>
</file>

<file path=ppt/slides/_rels/slide17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72.xml"/><Relationship Id="rId1" Type="http://schemas.openxmlformats.org/officeDocument/2006/relationships/slideLayout" Target="../slideLayouts/slideLayout13.xml"/><Relationship Id="rId6" Type="http://schemas.openxmlformats.org/officeDocument/2006/relationships/image" Target="../media/image323.png"/><Relationship Id="rId5" Type="http://schemas.openxmlformats.org/officeDocument/2006/relationships/image" Target="../media/image322.png"/><Relationship Id="rId4" Type="http://schemas.openxmlformats.org/officeDocument/2006/relationships/image" Target="../media/image321.png"/></Relationships>
</file>

<file path=ppt/slides/_rels/slide174.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173.xml"/><Relationship Id="rId1" Type="http://schemas.openxmlformats.org/officeDocument/2006/relationships/slideLayout" Target="../slideLayouts/slideLayout13.xml"/><Relationship Id="rId4" Type="http://schemas.openxmlformats.org/officeDocument/2006/relationships/image" Target="../media/image325.png"/></Relationships>
</file>

<file path=ppt/slides/_rels/slide17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174.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175.xml"/><Relationship Id="rId1" Type="http://schemas.openxmlformats.org/officeDocument/2006/relationships/slideLayout" Target="../slideLayouts/slideLayout13.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17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76.xml"/><Relationship Id="rId1" Type="http://schemas.openxmlformats.org/officeDocument/2006/relationships/slideLayout" Target="../slideLayouts/slideLayout13.xml"/><Relationship Id="rId4" Type="http://schemas.openxmlformats.org/officeDocument/2006/relationships/image" Target="../media/image332.png"/></Relationships>
</file>

<file path=ppt/slides/_rels/slide178.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177.xml"/><Relationship Id="rId1" Type="http://schemas.openxmlformats.org/officeDocument/2006/relationships/slideLayout" Target="../slideLayouts/slideLayout13.xml"/><Relationship Id="rId6" Type="http://schemas.openxmlformats.org/officeDocument/2006/relationships/image" Target="../media/image336.png"/><Relationship Id="rId5" Type="http://schemas.openxmlformats.org/officeDocument/2006/relationships/image" Target="../media/image335.png"/><Relationship Id="rId4" Type="http://schemas.openxmlformats.org/officeDocument/2006/relationships/image" Target="../media/image334.png"/></Relationships>
</file>

<file path=ppt/slides/_rels/slide179.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178.xml"/><Relationship Id="rId1" Type="http://schemas.openxmlformats.org/officeDocument/2006/relationships/slideLayout" Target="../slideLayouts/slideLayout13.xml"/><Relationship Id="rId4" Type="http://schemas.openxmlformats.org/officeDocument/2006/relationships/image" Target="../media/image33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80.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179.xml"/><Relationship Id="rId1" Type="http://schemas.openxmlformats.org/officeDocument/2006/relationships/slideLayout" Target="../slideLayouts/slideLayout13.xml"/><Relationship Id="rId4" Type="http://schemas.openxmlformats.org/officeDocument/2006/relationships/image" Target="../media/image340.png"/></Relationships>
</file>

<file path=ppt/slides/_rels/slide181.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180.xml"/><Relationship Id="rId1" Type="http://schemas.openxmlformats.org/officeDocument/2006/relationships/slideLayout" Target="../slideLayouts/slideLayout13.xml"/><Relationship Id="rId4" Type="http://schemas.openxmlformats.org/officeDocument/2006/relationships/image" Target="../media/image342.png"/></Relationships>
</file>

<file path=ppt/slides/_rels/slide182.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9.png"/><Relationship Id="rId2" Type="http://schemas.openxmlformats.org/officeDocument/2006/relationships/notesSlide" Target="../notesSlides/notesSlide183.xml"/><Relationship Id="rId1" Type="http://schemas.openxmlformats.org/officeDocument/2006/relationships/slideLayout" Target="../slideLayouts/slideLayout13.xml"/><Relationship Id="rId6" Type="http://schemas.openxmlformats.org/officeDocument/2006/relationships/image" Target="../media/image348.png"/><Relationship Id="rId5" Type="http://schemas.openxmlformats.org/officeDocument/2006/relationships/image" Target="../media/image347.png"/><Relationship Id="rId4" Type="http://schemas.openxmlformats.org/officeDocument/2006/relationships/image" Target="../media/image346.png"/></Relationships>
</file>

<file path=ppt/slides/_rels/slide18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84.xml"/><Relationship Id="rId1" Type="http://schemas.openxmlformats.org/officeDocument/2006/relationships/slideLayout" Target="../slideLayouts/slideLayout13.xml"/><Relationship Id="rId5" Type="http://schemas.openxmlformats.org/officeDocument/2006/relationships/image" Target="../media/image352.png"/><Relationship Id="rId4" Type="http://schemas.openxmlformats.org/officeDocument/2006/relationships/image" Target="../media/image351.png"/></Relationships>
</file>

<file path=ppt/slides/_rels/slide186.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185.xml"/><Relationship Id="rId1" Type="http://schemas.openxmlformats.org/officeDocument/2006/relationships/slideLayout" Target="../slideLayouts/slideLayout13.xml"/><Relationship Id="rId5" Type="http://schemas.openxmlformats.org/officeDocument/2006/relationships/image" Target="../media/image355.png"/><Relationship Id="rId4" Type="http://schemas.openxmlformats.org/officeDocument/2006/relationships/image" Target="../media/image354.png"/></Relationships>
</file>

<file path=ppt/slides/_rels/slide187.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186.xml"/><Relationship Id="rId1" Type="http://schemas.openxmlformats.org/officeDocument/2006/relationships/slideLayout" Target="../slideLayouts/slideLayout13.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18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87.xml"/><Relationship Id="rId1" Type="http://schemas.openxmlformats.org/officeDocument/2006/relationships/slideLayout" Target="../slideLayouts/slideLayout13.xml"/><Relationship Id="rId4" Type="http://schemas.openxmlformats.org/officeDocument/2006/relationships/image" Target="../media/image361.png"/></Relationships>
</file>

<file path=ppt/slides/_rels/slide189.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188.xml"/><Relationship Id="rId1" Type="http://schemas.openxmlformats.org/officeDocument/2006/relationships/slideLayout" Target="../slideLayouts/slideLayout13.xml"/><Relationship Id="rId4" Type="http://schemas.openxmlformats.org/officeDocument/2006/relationships/image" Target="../media/image363.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90.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189.xml"/><Relationship Id="rId1" Type="http://schemas.openxmlformats.org/officeDocument/2006/relationships/slideLayout" Target="../slideLayouts/slideLayout13.xml"/><Relationship Id="rId4" Type="http://schemas.openxmlformats.org/officeDocument/2006/relationships/image" Target="../media/image365.png"/></Relationships>
</file>

<file path=ppt/slides/_rels/slide191.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190.xml"/><Relationship Id="rId1" Type="http://schemas.openxmlformats.org/officeDocument/2006/relationships/slideLayout" Target="../slideLayouts/slideLayout13.xml"/><Relationship Id="rId4" Type="http://schemas.openxmlformats.org/officeDocument/2006/relationships/image" Target="../media/image367.png"/></Relationships>
</file>

<file path=ppt/slides/_rels/slide192.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191.xml"/><Relationship Id="rId1" Type="http://schemas.openxmlformats.org/officeDocument/2006/relationships/slideLayout" Target="../slideLayouts/slideLayout13.xml"/><Relationship Id="rId4" Type="http://schemas.openxmlformats.org/officeDocument/2006/relationships/image" Target="../media/image369.png"/></Relationships>
</file>

<file path=ppt/slides/_rels/slide19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92.xml"/><Relationship Id="rId1" Type="http://schemas.openxmlformats.org/officeDocument/2006/relationships/slideLayout" Target="../slideLayouts/slideLayout13.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194.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193.xml"/><Relationship Id="rId1" Type="http://schemas.openxmlformats.org/officeDocument/2006/relationships/slideLayout" Target="../slideLayouts/slideLayout13.xml"/><Relationship Id="rId6" Type="http://schemas.openxmlformats.org/officeDocument/2006/relationships/image" Target="../media/image377.png"/><Relationship Id="rId5" Type="http://schemas.openxmlformats.org/officeDocument/2006/relationships/image" Target="../media/image376.png"/><Relationship Id="rId4" Type="http://schemas.openxmlformats.org/officeDocument/2006/relationships/image" Target="../media/image375.png"/></Relationships>
</file>

<file path=ppt/slides/_rels/slide195.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notesSlide" Target="../notesSlides/notesSlide195.xml"/><Relationship Id="rId1" Type="http://schemas.openxmlformats.org/officeDocument/2006/relationships/slideLayout" Target="../slideLayouts/slideLayout13.xml"/><Relationship Id="rId4" Type="http://schemas.openxmlformats.org/officeDocument/2006/relationships/image" Target="../media/image380.png"/></Relationships>
</file>

<file path=ppt/slides/_rels/slide197.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196.xml"/><Relationship Id="rId1" Type="http://schemas.openxmlformats.org/officeDocument/2006/relationships/slideLayout" Target="../slideLayouts/slideLayout13.xml"/><Relationship Id="rId4" Type="http://schemas.openxmlformats.org/officeDocument/2006/relationships/image" Target="../media/image382.png"/></Relationships>
</file>

<file path=ppt/slides/_rels/slide198.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197.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00.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199.xml"/><Relationship Id="rId1" Type="http://schemas.openxmlformats.org/officeDocument/2006/relationships/slideLayout" Target="../slideLayouts/slideLayout13.xml"/><Relationship Id="rId6" Type="http://schemas.openxmlformats.org/officeDocument/2006/relationships/image" Target="../media/image387.png"/><Relationship Id="rId5" Type="http://schemas.openxmlformats.org/officeDocument/2006/relationships/image" Target="../media/image386.png"/><Relationship Id="rId4" Type="http://schemas.openxmlformats.org/officeDocument/2006/relationships/image" Target="../media/image385.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notesSlide" Target="../notesSlides/notesSlide201.xml"/><Relationship Id="rId1" Type="http://schemas.openxmlformats.org/officeDocument/2006/relationships/slideLayout" Target="../slideLayouts/slideLayout13.xml"/><Relationship Id="rId6" Type="http://schemas.openxmlformats.org/officeDocument/2006/relationships/image" Target="../media/image391.png"/><Relationship Id="rId5" Type="http://schemas.openxmlformats.org/officeDocument/2006/relationships/image" Target="../media/image390.png"/><Relationship Id="rId4" Type="http://schemas.openxmlformats.org/officeDocument/2006/relationships/image" Target="../media/image389.png"/></Relationships>
</file>

<file path=ppt/slides/_rels/slide203.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notesSlide" Target="../notesSlides/notesSlide202.xml"/><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8" Type="http://schemas.openxmlformats.org/officeDocument/2006/relationships/image" Target="../media/image398.png"/><Relationship Id="rId3" Type="http://schemas.openxmlformats.org/officeDocument/2006/relationships/image" Target="../media/image393.png"/><Relationship Id="rId7" Type="http://schemas.openxmlformats.org/officeDocument/2006/relationships/image" Target="../media/image397.png"/><Relationship Id="rId2" Type="http://schemas.openxmlformats.org/officeDocument/2006/relationships/notesSlide" Target="../notesSlides/notesSlide203.xml"/><Relationship Id="rId1" Type="http://schemas.openxmlformats.org/officeDocument/2006/relationships/slideLayout" Target="../slideLayouts/slideLayout13.xml"/><Relationship Id="rId6" Type="http://schemas.openxmlformats.org/officeDocument/2006/relationships/image" Target="../media/image396.png"/><Relationship Id="rId5" Type="http://schemas.openxmlformats.org/officeDocument/2006/relationships/image" Target="../media/image395.png"/><Relationship Id="rId4" Type="http://schemas.openxmlformats.org/officeDocument/2006/relationships/image" Target="../media/image394.png"/></Relationships>
</file>

<file path=ppt/slides/_rels/slide205.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204.xml"/><Relationship Id="rId1" Type="http://schemas.openxmlformats.org/officeDocument/2006/relationships/slideLayout" Target="../slideLayouts/slideLayout13.xml"/><Relationship Id="rId6" Type="http://schemas.openxmlformats.org/officeDocument/2006/relationships/image" Target="../media/image402.png"/><Relationship Id="rId5" Type="http://schemas.openxmlformats.org/officeDocument/2006/relationships/image" Target="../media/image401.png"/><Relationship Id="rId4" Type="http://schemas.openxmlformats.org/officeDocument/2006/relationships/image" Target="../media/image400.png"/></Relationships>
</file>

<file path=ppt/slides/_rels/slide20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notesSlide" Target="../notesSlides/notesSlide205.xml"/><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3" Type="http://schemas.openxmlformats.org/officeDocument/2006/relationships/image" Target="../media/image404.png"/><Relationship Id="rId7" Type="http://schemas.openxmlformats.org/officeDocument/2006/relationships/image" Target="../media/image408.png"/><Relationship Id="rId2" Type="http://schemas.openxmlformats.org/officeDocument/2006/relationships/notesSlide" Target="../notesSlides/notesSlide209.xml"/><Relationship Id="rId1" Type="http://schemas.openxmlformats.org/officeDocument/2006/relationships/slideLayout" Target="../slideLayouts/slideLayout13.xml"/><Relationship Id="rId6" Type="http://schemas.openxmlformats.org/officeDocument/2006/relationships/image" Target="../media/image407.png"/><Relationship Id="rId5" Type="http://schemas.openxmlformats.org/officeDocument/2006/relationships/image" Target="../media/image406.png"/><Relationship Id="rId4" Type="http://schemas.openxmlformats.org/officeDocument/2006/relationships/image" Target="../media/image405.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211.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13.xml"/><Relationship Id="rId1" Type="http://schemas.openxmlformats.org/officeDocument/2006/relationships/slideLayout" Target="../slideLayouts/slideLayout13.xml"/><Relationship Id="rId5" Type="http://schemas.openxmlformats.org/officeDocument/2006/relationships/image" Target="../media/image412.png"/><Relationship Id="rId4" Type="http://schemas.openxmlformats.org/officeDocument/2006/relationships/image" Target="../media/image411.png"/></Relationships>
</file>

<file path=ppt/slides/_rels/slide215.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214.xml"/><Relationship Id="rId1" Type="http://schemas.openxmlformats.org/officeDocument/2006/relationships/slideLayout" Target="../slideLayouts/slideLayout13.xml"/><Relationship Id="rId6" Type="http://schemas.openxmlformats.org/officeDocument/2006/relationships/image" Target="../media/image416.png"/><Relationship Id="rId5" Type="http://schemas.openxmlformats.org/officeDocument/2006/relationships/image" Target="../media/image415.png"/><Relationship Id="rId4" Type="http://schemas.openxmlformats.org/officeDocument/2006/relationships/image" Target="../media/image414.png"/></Relationships>
</file>

<file path=ppt/slides/_rels/slide216.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215.xml"/><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220.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notesSlide" Target="../notesSlides/notesSlide221.xml"/><Relationship Id="rId1" Type="http://schemas.openxmlformats.org/officeDocument/2006/relationships/slideLayout" Target="../slideLayouts/slideLayout13.xml"/><Relationship Id="rId6" Type="http://schemas.openxmlformats.org/officeDocument/2006/relationships/image" Target="../media/image426.png"/><Relationship Id="rId5" Type="http://schemas.openxmlformats.org/officeDocument/2006/relationships/image" Target="../media/image425.png"/><Relationship Id="rId4" Type="http://schemas.openxmlformats.org/officeDocument/2006/relationships/image" Target="../media/image424.png"/></Relationships>
</file>

<file path=ppt/slides/_rels/slide223.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notesSlide" Target="../notesSlides/notesSlide222.xml"/><Relationship Id="rId1" Type="http://schemas.openxmlformats.org/officeDocument/2006/relationships/slideLayout" Target="../slideLayouts/slideLayout13.xml"/><Relationship Id="rId4" Type="http://schemas.openxmlformats.org/officeDocument/2006/relationships/image" Target="../media/image428.png"/></Relationships>
</file>

<file path=ppt/slides/_rels/slide224.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223.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24.xml"/><Relationship Id="rId1" Type="http://schemas.openxmlformats.org/officeDocument/2006/relationships/slideLayout" Target="../slideLayouts/slideLayout13.xml"/><Relationship Id="rId4" Type="http://schemas.openxmlformats.org/officeDocument/2006/relationships/image" Target="../media/image431.png"/></Relationships>
</file>

<file path=ppt/slides/_rels/slide226.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225.xml"/><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226.xml"/><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notesSlide" Target="../notesSlides/notesSlide227.xml"/><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notesSlide" Target="../notesSlides/notesSlide228.xml"/><Relationship Id="rId1" Type="http://schemas.openxmlformats.org/officeDocument/2006/relationships/slideLayout" Target="../slideLayouts/slideLayout13.xml"/><Relationship Id="rId4" Type="http://schemas.openxmlformats.org/officeDocument/2006/relationships/image" Target="../media/image4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229.xml"/><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notesSlide" Target="../notesSlides/notesSlide230.xml"/><Relationship Id="rId1" Type="http://schemas.openxmlformats.org/officeDocument/2006/relationships/slideLayout" Target="../slideLayouts/slideLayout13.xml"/><Relationship Id="rId4" Type="http://schemas.openxmlformats.org/officeDocument/2006/relationships/image" Target="../media/image439.png"/></Relationships>
</file>

<file path=ppt/slides/_rels/slide232.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31.xml"/><Relationship Id="rId1" Type="http://schemas.openxmlformats.org/officeDocument/2006/relationships/slideLayout" Target="../slideLayouts/slideLayout13.xml"/><Relationship Id="rId4" Type="http://schemas.openxmlformats.org/officeDocument/2006/relationships/image" Target="../media/image441.png"/></Relationships>
</file>

<file path=ppt/slides/_rels/slide233.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232.xml"/><Relationship Id="rId1" Type="http://schemas.openxmlformats.org/officeDocument/2006/relationships/slideLayout" Target="../slideLayouts/slideLayout13.xml"/><Relationship Id="rId4" Type="http://schemas.openxmlformats.org/officeDocument/2006/relationships/image" Target="../media/image443.png"/></Relationships>
</file>

<file path=ppt/slides/_rels/slide234.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notesSlide" Target="../notesSlides/notesSlide233.xml"/><Relationship Id="rId1" Type="http://schemas.openxmlformats.org/officeDocument/2006/relationships/slideLayout" Target="../slideLayouts/slideLayout13.xml"/><Relationship Id="rId6" Type="http://schemas.openxmlformats.org/officeDocument/2006/relationships/image" Target="../media/image447.png"/><Relationship Id="rId5" Type="http://schemas.openxmlformats.org/officeDocument/2006/relationships/image" Target="../media/image446.png"/><Relationship Id="rId4" Type="http://schemas.openxmlformats.org/officeDocument/2006/relationships/image" Target="../media/image445.png"/></Relationships>
</file>

<file path=ppt/slides/_rels/slide235.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notesSlide" Target="../notesSlides/notesSlide234.xml"/><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notesSlide" Target="../notesSlides/notesSlide235.xml"/><Relationship Id="rId1" Type="http://schemas.openxmlformats.org/officeDocument/2006/relationships/slideLayout" Target="../slideLayouts/slideLayout13.xml"/><Relationship Id="rId4" Type="http://schemas.openxmlformats.org/officeDocument/2006/relationships/image" Target="../media/image450.png"/></Relationships>
</file>

<file path=ppt/slides/_rels/slide237.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236.xml"/><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notesSlide" Target="../notesSlides/notesSlide237.xml"/><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notesSlide" Target="../notesSlides/notesSlide23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notesSlide" Target="../notesSlides/notesSlide241.xml"/><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notesSlide" Target="../notesSlides/notesSlide242.xml"/><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43.xml"/><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notesSlide" Target="../notesSlides/notesSlide245.xml"/><Relationship Id="rId1" Type="http://schemas.openxmlformats.org/officeDocument/2006/relationships/slideLayout" Target="../slideLayouts/slideLayout13.xml"/><Relationship Id="rId4" Type="http://schemas.openxmlformats.org/officeDocument/2006/relationships/image" Target="../media/image458.png"/></Relationships>
</file>

<file path=ppt/slides/_rels/slide247.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notesSlide" Target="../notesSlides/notesSlide246.xml"/><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47.xml"/><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248.xml"/><Relationship Id="rId1" Type="http://schemas.openxmlformats.org/officeDocument/2006/relationships/slideLayout" Target="../slideLayouts/slideLayout13.xml"/><Relationship Id="rId4" Type="http://schemas.openxmlformats.org/officeDocument/2006/relationships/image" Target="../media/image46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notesSlide" Target="../notesSlides/notesSlide249.xml"/><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notesSlide" Target="../notesSlides/notesSlide250.xml"/><Relationship Id="rId1" Type="http://schemas.openxmlformats.org/officeDocument/2006/relationships/slideLayout" Target="../slideLayouts/slideLayout13.xml"/><Relationship Id="rId4" Type="http://schemas.openxmlformats.org/officeDocument/2006/relationships/image" Target="../media/image465.png"/></Relationships>
</file>

<file path=ppt/slides/_rels/slide252.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251.xml"/><Relationship Id="rId1" Type="http://schemas.openxmlformats.org/officeDocument/2006/relationships/slideLayout" Target="../slideLayouts/slideLayout13.xml"/><Relationship Id="rId4" Type="http://schemas.openxmlformats.org/officeDocument/2006/relationships/image" Target="../media/image467.png"/></Relationships>
</file>

<file path=ppt/slides/_rels/slide253.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notesSlide" Target="../notesSlides/notesSlide252.xml"/><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253.xml"/><Relationship Id="rId1" Type="http://schemas.openxmlformats.org/officeDocument/2006/relationships/slideLayout" Target="../slideLayouts/slideLayout13.xml"/><Relationship Id="rId4" Type="http://schemas.openxmlformats.org/officeDocument/2006/relationships/image" Target="../media/image470.png"/></Relationships>
</file>

<file path=ppt/slides/_rels/slide255.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notesSlide" Target="../notesSlides/notesSlide254.xml"/><Relationship Id="rId1" Type="http://schemas.openxmlformats.org/officeDocument/2006/relationships/slideLayout" Target="../slideLayouts/slideLayout13.xml"/><Relationship Id="rId6" Type="http://schemas.openxmlformats.org/officeDocument/2006/relationships/image" Target="../media/image474.png"/><Relationship Id="rId5" Type="http://schemas.openxmlformats.org/officeDocument/2006/relationships/image" Target="../media/image473.png"/><Relationship Id="rId4" Type="http://schemas.openxmlformats.org/officeDocument/2006/relationships/image" Target="../media/image472.png"/></Relationships>
</file>

<file path=ppt/slides/_rels/slide256.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255.xml"/><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notesSlide" Target="../notesSlides/notesSlide256.xml"/><Relationship Id="rId1" Type="http://schemas.openxmlformats.org/officeDocument/2006/relationships/slideLayout" Target="../slideLayouts/slideLayout13.xml"/><Relationship Id="rId4" Type="http://schemas.openxmlformats.org/officeDocument/2006/relationships/image" Target="../media/image477.png"/></Relationships>
</file>

<file path=ppt/slides/_rels/slide258.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notesSlide" Target="../notesSlides/notesSlide257.xml"/><Relationship Id="rId1" Type="http://schemas.openxmlformats.org/officeDocument/2006/relationships/slideLayout" Target="../slideLayouts/slideLayout13.xml"/><Relationship Id="rId4" Type="http://schemas.openxmlformats.org/officeDocument/2006/relationships/image" Target="../media/image479.png"/></Relationships>
</file>

<file path=ppt/slides/_rels/slide259.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25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259.xml"/><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262.xml"/><Relationship Id="rId1" Type="http://schemas.openxmlformats.org/officeDocument/2006/relationships/slideLayout" Target="../slideLayouts/slideLayout13.xml"/><Relationship Id="rId4" Type="http://schemas.openxmlformats.org/officeDocument/2006/relationships/image" Target="../media/image483.png"/></Relationships>
</file>

<file path=ppt/slides/_rels/slide264.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notesSlide" Target="../notesSlides/notesSlide263.xml"/><Relationship Id="rId1" Type="http://schemas.openxmlformats.org/officeDocument/2006/relationships/slideLayout" Target="../slideLayouts/slideLayout13.xml"/></Relationships>
</file>

<file path=ppt/slides/_rels/slide265.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notesSlide" Target="../notesSlides/notesSlide264.xml"/><Relationship Id="rId1" Type="http://schemas.openxmlformats.org/officeDocument/2006/relationships/slideLayout" Target="../slideLayouts/slideLayout13.xml"/></Relationships>
</file>

<file path=ppt/slides/_rels/slide266.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notesSlide" Target="../notesSlides/notesSlide265.xml"/><Relationship Id="rId1" Type="http://schemas.openxmlformats.org/officeDocument/2006/relationships/slideLayout" Target="../slideLayouts/slideLayout13.xml"/></Relationships>
</file>

<file path=ppt/slides/_rels/slide267.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notesSlide" Target="../notesSlides/notesSlide266.xml"/><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70.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notesSlide" Target="../notesSlides/notesSlide269.xml"/><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notesSlide" Target="../notesSlides/notesSlide270.xml"/><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272.xml"/><Relationship Id="rId1" Type="http://schemas.openxmlformats.org/officeDocument/2006/relationships/slideLayout" Target="../slideLayouts/slideLayout13.xml"/><Relationship Id="rId4" Type="http://schemas.openxmlformats.org/officeDocument/2006/relationships/image" Target="../media/image491.png"/></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notesSlide" Target="../notesSlides/notesSlide274.xml"/><Relationship Id="rId1" Type="http://schemas.openxmlformats.org/officeDocument/2006/relationships/slideLayout" Target="../slideLayouts/slideLayout13.xml"/><Relationship Id="rId4" Type="http://schemas.openxmlformats.org/officeDocument/2006/relationships/image" Target="../media/image493.png"/></Relationships>
</file>

<file path=ppt/slides/_rels/slide276.xml.rels><?xml version="1.0" encoding="UTF-8" standalone="yes"?>
<Relationships xmlns="http://schemas.openxmlformats.org/package/2006/relationships"><Relationship Id="rId3" Type="http://schemas.openxmlformats.org/officeDocument/2006/relationships/image" Target="../media/image494.png"/><Relationship Id="rId2" Type="http://schemas.openxmlformats.org/officeDocument/2006/relationships/notesSlide" Target="../notesSlides/notesSlide275.xml"/><Relationship Id="rId1" Type="http://schemas.openxmlformats.org/officeDocument/2006/relationships/slideLayout" Target="../slideLayouts/slideLayout13.xml"/><Relationship Id="rId4" Type="http://schemas.openxmlformats.org/officeDocument/2006/relationships/image" Target="../media/image495.png"/></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3.xml"/></Relationships>
</file>

<file path=ppt/slides/_rels/slide278.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notesSlide" Target="../notesSlides/notesSlide277.xml"/><Relationship Id="rId1" Type="http://schemas.openxmlformats.org/officeDocument/2006/relationships/slideLayout" Target="../slideLayouts/slideLayout13.xml"/></Relationships>
</file>

<file path=ppt/slides/_rels/slide279.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notesSlide" Target="../notesSlides/notesSlide278.xml"/><Relationship Id="rId1" Type="http://schemas.openxmlformats.org/officeDocument/2006/relationships/slideLayout" Target="../slideLayouts/slideLayout13.xml"/><Relationship Id="rId4" Type="http://schemas.openxmlformats.org/officeDocument/2006/relationships/image" Target="../media/image498.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80.xml.rels><?xml version="1.0" encoding="UTF-8" standalone="yes"?>
<Relationships xmlns="http://schemas.openxmlformats.org/package/2006/relationships"><Relationship Id="rId3" Type="http://schemas.openxmlformats.org/officeDocument/2006/relationships/image" Target="../media/image499.png"/><Relationship Id="rId2" Type="http://schemas.openxmlformats.org/officeDocument/2006/relationships/notesSlide" Target="../notesSlides/notesSlide279.xml"/><Relationship Id="rId1" Type="http://schemas.openxmlformats.org/officeDocument/2006/relationships/slideLayout" Target="../slideLayouts/slideLayout13.xml"/></Relationships>
</file>

<file path=ppt/slides/_rels/slide281.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280.xml"/><Relationship Id="rId1" Type="http://schemas.openxmlformats.org/officeDocument/2006/relationships/slideLayout" Target="../slideLayouts/slideLayout13.xml"/></Relationships>
</file>

<file path=ppt/slides/_rels/slide282.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281.xml"/><Relationship Id="rId1" Type="http://schemas.openxmlformats.org/officeDocument/2006/relationships/slideLayout" Target="../slideLayouts/slideLayout13.xml"/></Relationships>
</file>

<file path=ppt/slides/_rels/slide283.xml.rels><?xml version="1.0" encoding="UTF-8" standalone="yes"?>
<Relationships xmlns="http://schemas.openxmlformats.org/package/2006/relationships"><Relationship Id="rId3" Type="http://schemas.openxmlformats.org/officeDocument/2006/relationships/image" Target="../media/image502.png"/><Relationship Id="rId2" Type="http://schemas.openxmlformats.org/officeDocument/2006/relationships/notesSlide" Target="../notesSlides/notesSlide282.xml"/><Relationship Id="rId1" Type="http://schemas.openxmlformats.org/officeDocument/2006/relationships/slideLayout" Target="../slideLayouts/slideLayout13.xml"/></Relationships>
</file>

<file path=ppt/slides/_rels/slide284.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notesSlide" Target="../notesSlides/notesSlide283.xml"/><Relationship Id="rId1" Type="http://schemas.openxmlformats.org/officeDocument/2006/relationships/slideLayout" Target="../slideLayouts/slideLayout13.xml"/><Relationship Id="rId4" Type="http://schemas.openxmlformats.org/officeDocument/2006/relationships/image" Target="../media/image504.png"/></Relationships>
</file>

<file path=ppt/slides/_rels/slide285.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notesSlide" Target="../notesSlides/notesSlide284.xml"/><Relationship Id="rId1" Type="http://schemas.openxmlformats.org/officeDocument/2006/relationships/slideLayout" Target="../slideLayouts/slideLayout13.xml"/></Relationships>
</file>

<file path=ppt/slides/_rels/slide286.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285.xml"/><Relationship Id="rId1" Type="http://schemas.openxmlformats.org/officeDocument/2006/relationships/slideLayout" Target="../slideLayouts/slideLayout13.xml"/></Relationships>
</file>

<file path=ppt/slides/_rels/slide287.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notesSlide" Target="../notesSlides/notesSlide286.xml"/><Relationship Id="rId1" Type="http://schemas.openxmlformats.org/officeDocument/2006/relationships/slideLayout" Target="../slideLayouts/slideLayout13.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3.xml"/></Relationships>
</file>

<file path=ppt/slides/_rels/slide289.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notesSlide" Target="../notesSlides/notesSlide28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3.xml"/></Relationships>
</file>

<file path=ppt/slides/_rels/slide291.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notesSlide" Target="../notesSlides/notesSlide290.xml"/><Relationship Id="rId1" Type="http://schemas.openxmlformats.org/officeDocument/2006/relationships/slideLayout" Target="../slideLayouts/slideLayout13.xml"/></Relationships>
</file>

<file path=ppt/slides/_rels/slide29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91.xml"/><Relationship Id="rId1" Type="http://schemas.openxmlformats.org/officeDocument/2006/relationships/slideLayout" Target="../slideLayouts/slideLayout13.xml"/><Relationship Id="rId4" Type="http://schemas.openxmlformats.org/officeDocument/2006/relationships/image" Target="../media/image511.png"/></Relationships>
</file>

<file path=ppt/slides/_rels/slide293.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notesSlide" Target="../notesSlides/notesSlide292.xml"/><Relationship Id="rId1" Type="http://schemas.openxmlformats.org/officeDocument/2006/relationships/slideLayout" Target="../slideLayouts/slideLayout13.xml"/></Relationships>
</file>

<file path=ppt/slides/_rels/slide294.xml.rels><?xml version="1.0" encoding="UTF-8" standalone="yes"?>
<Relationships xmlns="http://schemas.openxmlformats.org/package/2006/relationships"><Relationship Id="rId3" Type="http://schemas.openxmlformats.org/officeDocument/2006/relationships/image" Target="../media/image513.png"/><Relationship Id="rId2" Type="http://schemas.openxmlformats.org/officeDocument/2006/relationships/notesSlide" Target="../notesSlides/notesSlide293.xml"/><Relationship Id="rId1" Type="http://schemas.openxmlformats.org/officeDocument/2006/relationships/slideLayout" Target="../slideLayouts/slideLayout13.xml"/></Relationships>
</file>

<file path=ppt/slides/_rels/slide295.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294.xml"/><Relationship Id="rId1" Type="http://schemas.openxmlformats.org/officeDocument/2006/relationships/slideLayout" Target="../slideLayouts/slideLayout13.xml"/></Relationships>
</file>

<file path=ppt/slides/_rels/slide296.xml.rels><?xml version="1.0" encoding="UTF-8" standalone="yes"?>
<Relationships xmlns="http://schemas.openxmlformats.org/package/2006/relationships"><Relationship Id="rId3" Type="http://schemas.openxmlformats.org/officeDocument/2006/relationships/image" Target="../media/image515.png"/><Relationship Id="rId2" Type="http://schemas.openxmlformats.org/officeDocument/2006/relationships/notesSlide" Target="../notesSlides/notesSlide295.xml"/><Relationship Id="rId1" Type="http://schemas.openxmlformats.org/officeDocument/2006/relationships/slideLayout" Target="../slideLayouts/slideLayout13.xml"/></Relationships>
</file>

<file path=ppt/slides/_rels/slide297.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296.xml"/><Relationship Id="rId1" Type="http://schemas.openxmlformats.org/officeDocument/2006/relationships/slideLayout" Target="../slideLayouts/slideLayout13.xml"/></Relationships>
</file>

<file path=ppt/slides/_rels/slide298.xml.rels><?xml version="1.0" encoding="UTF-8" standalone="yes"?>
<Relationships xmlns="http://schemas.openxmlformats.org/package/2006/relationships"><Relationship Id="rId8" Type="http://schemas.openxmlformats.org/officeDocument/2006/relationships/hyperlink" Target="https://www.youtube.com/watch?v=B_qfQuBmfiw" TargetMode="External"/><Relationship Id="rId3" Type="http://schemas.openxmlformats.org/officeDocument/2006/relationships/hyperlink" Target="https://www.youtube.com/watch?v=QDCmQHO8F8Q" TargetMode="External"/><Relationship Id="rId7" Type="http://schemas.openxmlformats.org/officeDocument/2006/relationships/hyperlink" Target="https://www.youtube.com/watch?v=_JUSpgchD1I" TargetMode="External"/><Relationship Id="rId2" Type="http://schemas.openxmlformats.org/officeDocument/2006/relationships/notesSlide" Target="../notesSlides/notesSlide297.xml"/><Relationship Id="rId1" Type="http://schemas.openxmlformats.org/officeDocument/2006/relationships/slideLayout" Target="../slideLayouts/slideLayout13.xml"/><Relationship Id="rId6" Type="http://schemas.openxmlformats.org/officeDocument/2006/relationships/hyperlink" Target="https://www.youtube.com/watch?v=fD8gm-DhjXk" TargetMode="External"/><Relationship Id="rId5" Type="http://schemas.openxmlformats.org/officeDocument/2006/relationships/hyperlink" Target="https://www.youtube.com/watch?v=pv5K28zVepE" TargetMode="External"/><Relationship Id="rId10" Type="http://schemas.openxmlformats.org/officeDocument/2006/relationships/hyperlink" Target="https://www.youtube.com/watch?v=9WZ4ajDNmrU" TargetMode="External"/><Relationship Id="rId4" Type="http://schemas.openxmlformats.org/officeDocument/2006/relationships/hyperlink" Target="https://www.youtube.com/watch?v=cOUNOi297Mw" TargetMode="External"/><Relationship Id="rId9" Type="http://schemas.openxmlformats.org/officeDocument/2006/relationships/hyperlink" Target="https://www.youtube.com/watch?v=DABkhfsBAWw" TargetMode="External"/></Relationships>
</file>

<file path=ppt/slides/_rels/slide299.xml.rels><?xml version="1.0" encoding="UTF-8" standalone="yes"?>
<Relationships xmlns="http://schemas.openxmlformats.org/package/2006/relationships"><Relationship Id="rId8" Type="http://schemas.openxmlformats.org/officeDocument/2006/relationships/hyperlink" Target="https://www.youtube.com/watch?v=H0Zb22HpRuw" TargetMode="External"/><Relationship Id="rId3" Type="http://schemas.openxmlformats.org/officeDocument/2006/relationships/hyperlink" Target="https://www.youtube.com/watch?v=K8Rh5x3c9Pw" TargetMode="External"/><Relationship Id="rId7" Type="http://schemas.openxmlformats.org/officeDocument/2006/relationships/hyperlink" Target="https://www.youtube.com/watch?v=wJ6f2GiZsC8" TargetMode="External"/><Relationship Id="rId2" Type="http://schemas.openxmlformats.org/officeDocument/2006/relationships/notesSlide" Target="../notesSlides/notesSlide298.xml"/><Relationship Id="rId1" Type="http://schemas.openxmlformats.org/officeDocument/2006/relationships/slideLayout" Target="../slideLayouts/slideLayout13.xml"/><Relationship Id="rId6" Type="http://schemas.openxmlformats.org/officeDocument/2006/relationships/hyperlink" Target="https://www.youtube.com/watch?v=Hg80AjDNnJk" TargetMode="External"/><Relationship Id="rId5" Type="http://schemas.openxmlformats.org/officeDocument/2006/relationships/hyperlink" Target="https://www.youtube.com/watch?v=H-LvaBNLDSQ" TargetMode="External"/><Relationship Id="rId4" Type="http://schemas.openxmlformats.org/officeDocument/2006/relationships/hyperlink" Target="https://www.youtube.com/watch?v=gulH9uC5Zm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300.xml.rels><?xml version="1.0" encoding="UTF-8" standalone="yes"?>
<Relationships xmlns="http://schemas.openxmlformats.org/package/2006/relationships"><Relationship Id="rId3" Type="http://schemas.openxmlformats.org/officeDocument/2006/relationships/hyperlink" Target="https://www.youtube.com/watch?v=AkIUtUWpyZs" TargetMode="External"/><Relationship Id="rId7" Type="http://schemas.openxmlformats.org/officeDocument/2006/relationships/hyperlink" Target="https://www.youtube.com/watch?v=RfPXFlW01fU" TargetMode="External"/><Relationship Id="rId2" Type="http://schemas.openxmlformats.org/officeDocument/2006/relationships/notesSlide" Target="../notesSlides/notesSlide299.xml"/><Relationship Id="rId1" Type="http://schemas.openxmlformats.org/officeDocument/2006/relationships/slideLayout" Target="../slideLayouts/slideLayout13.xml"/><Relationship Id="rId6" Type="http://schemas.openxmlformats.org/officeDocument/2006/relationships/hyperlink" Target="https://www.youtube.com/watch?v=UY7F37KHyI8" TargetMode="External"/><Relationship Id="rId5" Type="http://schemas.openxmlformats.org/officeDocument/2006/relationships/hyperlink" Target="https://www.youtube.com/watch?v=z0avfnlBRto" TargetMode="External"/><Relationship Id="rId4" Type="http://schemas.openxmlformats.org/officeDocument/2006/relationships/hyperlink" Target="https://www.youtube.com/watch?v=Z1BGAivZRlE" TargetMode="External"/></Relationships>
</file>

<file path=ppt/slides/_rels/slide301.xml.rels><?xml version="1.0" encoding="UTF-8" standalone="yes"?>
<Relationships xmlns="http://schemas.openxmlformats.org/package/2006/relationships"><Relationship Id="rId3" Type="http://schemas.openxmlformats.org/officeDocument/2006/relationships/hyperlink" Target="https://www.youtube.com/watch?v=JYDxTt3ilh0" TargetMode="External"/><Relationship Id="rId7" Type="http://schemas.openxmlformats.org/officeDocument/2006/relationships/hyperlink" Target="https://www.youtube.com/watch?v=pCxVSWJ6L7g" TargetMode="External"/><Relationship Id="rId2" Type="http://schemas.openxmlformats.org/officeDocument/2006/relationships/notesSlide" Target="../notesSlides/notesSlide300.xml"/><Relationship Id="rId1" Type="http://schemas.openxmlformats.org/officeDocument/2006/relationships/slideLayout" Target="../slideLayouts/slideLayout13.xml"/><Relationship Id="rId6" Type="http://schemas.openxmlformats.org/officeDocument/2006/relationships/hyperlink" Target="https://www.youtube.com/watch?v=4qG4ADVcg1o" TargetMode="External"/><Relationship Id="rId5" Type="http://schemas.openxmlformats.org/officeDocument/2006/relationships/hyperlink" Target="https://www.youtube.com/watch?v=hma0N8Vu_Uw" TargetMode="External"/><Relationship Id="rId4" Type="http://schemas.openxmlformats.org/officeDocument/2006/relationships/hyperlink" Target="https://www.youtube.com/watch?v=jiqYW8GHmas" TargetMode="External"/></Relationships>
</file>

<file path=ppt/slides/_rels/slide302.xml.rels><?xml version="1.0" encoding="UTF-8" standalone="yes"?>
<Relationships xmlns="http://schemas.openxmlformats.org/package/2006/relationships"><Relationship Id="rId3" Type="http://schemas.openxmlformats.org/officeDocument/2006/relationships/hyperlink" Target="https://www.youtube.com/watch?v=gpkD2Hsw-og" TargetMode="External"/><Relationship Id="rId2" Type="http://schemas.openxmlformats.org/officeDocument/2006/relationships/notesSlide" Target="../notesSlides/notesSlide301.xml"/><Relationship Id="rId1" Type="http://schemas.openxmlformats.org/officeDocument/2006/relationships/slideLayout" Target="../slideLayouts/slideLayout13.xml"/><Relationship Id="rId5" Type="http://schemas.openxmlformats.org/officeDocument/2006/relationships/hyperlink" Target="https://www.youtube.com/watch?v=R5PrHGgrv5g" TargetMode="External"/><Relationship Id="rId4" Type="http://schemas.openxmlformats.org/officeDocument/2006/relationships/hyperlink" Target="https://www.youtube.com/watch?v=_jQmuuhMy7g"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mailto:fulano123@gmail.com" TargetMode="External"/><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72.png"/><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8.xml"/><Relationship Id="rId1" Type="http://schemas.openxmlformats.org/officeDocument/2006/relationships/slideLayout" Target="../slideLayouts/slideLayout13.xml"/><Relationship Id="rId5" Type="http://schemas.openxmlformats.org/officeDocument/2006/relationships/image" Target="../media/image89.png"/><Relationship Id="rId4" Type="http://schemas.openxmlformats.org/officeDocument/2006/relationships/image" Target="../media/image8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1.xml"/><Relationship Id="rId1" Type="http://schemas.openxmlformats.org/officeDocument/2006/relationships/slideLayout" Target="../slideLayouts/slideLayout13.xml"/><Relationship Id="rId5" Type="http://schemas.openxmlformats.org/officeDocument/2006/relationships/image" Target="../media/image93.png"/><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13.xml"/><Relationship Id="rId5" Type="http://schemas.openxmlformats.org/officeDocument/2006/relationships/image" Target="../media/image96.png"/><Relationship Id="rId4" Type="http://schemas.openxmlformats.org/officeDocument/2006/relationships/image" Target="../media/image95.png"/></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openxmlformats.org/officeDocument/2006/relationships/image" Target="../media/image99.png"/></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9.xml"/><Relationship Id="rId1" Type="http://schemas.openxmlformats.org/officeDocument/2006/relationships/slideLayout" Target="../slideLayouts/slideLayout1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0.xml"/><Relationship Id="rId1" Type="http://schemas.openxmlformats.org/officeDocument/2006/relationships/slideLayout" Target="../slideLayouts/slideLayout13.xml"/><Relationship Id="rId4" Type="http://schemas.openxmlformats.org/officeDocument/2006/relationships/image" Target="../media/image109.png"/></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1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2.xml"/><Relationship Id="rId1" Type="http://schemas.openxmlformats.org/officeDocument/2006/relationships/slideLayout" Target="../slideLayouts/slideLayout13.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8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3.xml"/><Relationship Id="rId1" Type="http://schemas.openxmlformats.org/officeDocument/2006/relationships/slideLayout" Target="../slideLayouts/slideLayout13.xml"/><Relationship Id="rId4" Type="http://schemas.openxmlformats.org/officeDocument/2006/relationships/image" Target="../media/image119.png"/></Relationships>
</file>

<file path=ppt/slides/_rels/slide8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4.xml"/><Relationship Id="rId1" Type="http://schemas.openxmlformats.org/officeDocument/2006/relationships/slideLayout" Target="../slideLayouts/slideLayout1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8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5.xml"/><Relationship Id="rId1" Type="http://schemas.openxmlformats.org/officeDocument/2006/relationships/slideLayout" Target="../slideLayouts/slideLayout13.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8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6.xml"/><Relationship Id="rId1" Type="http://schemas.openxmlformats.org/officeDocument/2006/relationships/slideLayout" Target="../slideLayouts/slideLayout13.xml"/><Relationship Id="rId4" Type="http://schemas.openxmlformats.org/officeDocument/2006/relationships/image" Target="../media/image129.png"/></Relationships>
</file>

<file path=ppt/slides/_rels/slide8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7.xml"/><Relationship Id="rId1" Type="http://schemas.openxmlformats.org/officeDocument/2006/relationships/slideLayout" Target="../slideLayouts/slideLayout13.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8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8.xml"/><Relationship Id="rId1" Type="http://schemas.openxmlformats.org/officeDocument/2006/relationships/slideLayout" Target="../slideLayouts/slideLayout13.xml"/><Relationship Id="rId4" Type="http://schemas.openxmlformats.org/officeDocument/2006/relationships/image" Target="../media/image13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9.xml"/><Relationship Id="rId1" Type="http://schemas.openxmlformats.org/officeDocument/2006/relationships/slideLayout" Target="../slideLayouts/slideLayout13.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1.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90.xml"/><Relationship Id="rId1" Type="http://schemas.openxmlformats.org/officeDocument/2006/relationships/slideLayout" Target="../slideLayouts/slideLayout13.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1.xml"/><Relationship Id="rId1" Type="http://schemas.openxmlformats.org/officeDocument/2006/relationships/slideLayout" Target="../slideLayouts/slideLayout13.xml"/><Relationship Id="rId4" Type="http://schemas.openxmlformats.org/officeDocument/2006/relationships/image" Target="../media/image146.png"/></Relationships>
</file>

<file path=ppt/slides/_rels/slide9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2.xml"/><Relationship Id="rId1" Type="http://schemas.openxmlformats.org/officeDocument/2006/relationships/slideLayout" Target="../slideLayouts/slideLayout13.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9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3.xml"/><Relationship Id="rId1" Type="http://schemas.openxmlformats.org/officeDocument/2006/relationships/slideLayout" Target="../slideLayouts/slideLayout13.xml"/><Relationship Id="rId4" Type="http://schemas.openxmlformats.org/officeDocument/2006/relationships/image" Target="../media/image152.png"/></Relationships>
</file>

<file path=ppt/slides/_rels/slide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4.xml"/><Relationship Id="rId1" Type="http://schemas.openxmlformats.org/officeDocument/2006/relationships/slideLayout" Target="../slideLayouts/slideLayout13.xml"/><Relationship Id="rId4" Type="http://schemas.openxmlformats.org/officeDocument/2006/relationships/image" Target="../media/image154.png"/></Relationships>
</file>

<file path=ppt/slides/_rels/slide9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5.xml"/><Relationship Id="rId1" Type="http://schemas.openxmlformats.org/officeDocument/2006/relationships/slideLayout" Target="../slideLayouts/slideLayout13.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9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6.xml"/><Relationship Id="rId1" Type="http://schemas.openxmlformats.org/officeDocument/2006/relationships/slideLayout" Target="../slideLayouts/slideLayout13.xml"/><Relationship Id="rId4" Type="http://schemas.openxmlformats.org/officeDocument/2006/relationships/image" Target="../media/image160.png"/></Relationships>
</file>

<file path=ppt/slides/_rels/slide9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8.xml"/><Relationship Id="rId1" Type="http://schemas.openxmlformats.org/officeDocument/2006/relationships/slideLayout" Target="../slideLayouts/slideLayout13.xml"/><Relationship Id="rId4" Type="http://schemas.openxmlformats.org/officeDocument/2006/relationships/image" Target="../media/image1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a:spLocks noGrp="1"/>
          </p:cNvSpPr>
          <p:nvPr>
            <p:ph type="ctrTitle"/>
          </p:nvPr>
        </p:nvSpPr>
        <p:spPr>
          <a:xfrm>
            <a:off x="866216" y="1085850"/>
            <a:ext cx="6619200" cy="24972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pt-BR" sz="4000"/>
              <a:t>Linguagem de programação: Javascript</a:t>
            </a:r>
            <a:endParaRPr sz="4000"/>
          </a:p>
          <a:p>
            <a:pPr marL="0" lvl="0" indent="0" algn="l" rtl="0">
              <a:spcBef>
                <a:spcPts val="0"/>
              </a:spcBef>
              <a:spcAft>
                <a:spcPts val="0"/>
              </a:spcAft>
              <a:buNone/>
            </a:pPr>
            <a:endParaRPr/>
          </a:p>
        </p:txBody>
      </p:sp>
      <p:sp>
        <p:nvSpPr>
          <p:cNvPr id="193" name="Google Shape;193;p31"/>
          <p:cNvSpPr txBox="1">
            <a:spLocks noGrp="1"/>
          </p:cNvSpPr>
          <p:nvPr>
            <p:ph type="subTitle" idx="1"/>
          </p:nvPr>
        </p:nvSpPr>
        <p:spPr>
          <a:xfrm>
            <a:off x="866216" y="3583035"/>
            <a:ext cx="6619200" cy="6459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dirty="0"/>
              <a:t>Jailson Costa dos Santos</a:t>
            </a:r>
            <a:endParaRPr dirty="0"/>
          </a:p>
        </p:txBody>
      </p:sp>
      <p:pic>
        <p:nvPicPr>
          <p:cNvPr id="194" name="Google Shape;194;p31"/>
          <p:cNvPicPr preferRelativeResize="0"/>
          <p:nvPr/>
        </p:nvPicPr>
        <p:blipFill>
          <a:blip r:embed="rId3">
            <a:alphaModFix/>
          </a:blip>
          <a:stretch>
            <a:fillRect/>
          </a:stretch>
        </p:blipFill>
        <p:spPr>
          <a:xfrm>
            <a:off x="6136551" y="2865201"/>
            <a:ext cx="1893550" cy="1893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Instruções no Javascript</a:t>
            </a:r>
            <a:endParaRPr/>
          </a:p>
        </p:txBody>
      </p:sp>
      <p:sp>
        <p:nvSpPr>
          <p:cNvPr id="261" name="Google Shape;261;p4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javascript ignora diversos espaços em branco, de certa forma que esses códigos terão o mesmo resultado: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Porém, é uma boa prática sempre adicionar espaços entre operadores ( + , - , * , / , = ). Por exemplo:</a:t>
            </a:r>
            <a:endParaRPr/>
          </a:p>
        </p:txBody>
      </p:sp>
      <p:pic>
        <p:nvPicPr>
          <p:cNvPr id="262" name="Google Shape;262;p40"/>
          <p:cNvPicPr preferRelativeResize="0"/>
          <p:nvPr/>
        </p:nvPicPr>
        <p:blipFill>
          <a:blip r:embed="rId3">
            <a:alphaModFix/>
          </a:blip>
          <a:stretch>
            <a:fillRect/>
          </a:stretch>
        </p:blipFill>
        <p:spPr>
          <a:xfrm>
            <a:off x="2956000" y="2276700"/>
            <a:ext cx="2110750" cy="590100"/>
          </a:xfrm>
          <a:prstGeom prst="rect">
            <a:avLst/>
          </a:prstGeom>
          <a:noFill/>
          <a:ln>
            <a:noFill/>
          </a:ln>
        </p:spPr>
      </p:pic>
      <p:pic>
        <p:nvPicPr>
          <p:cNvPr id="263" name="Google Shape;263;p40"/>
          <p:cNvPicPr preferRelativeResize="0"/>
          <p:nvPr/>
        </p:nvPicPr>
        <p:blipFill>
          <a:blip r:embed="rId4">
            <a:alphaModFix/>
          </a:blip>
          <a:stretch>
            <a:fillRect/>
          </a:stretch>
        </p:blipFill>
        <p:spPr>
          <a:xfrm>
            <a:off x="2956000" y="3753650"/>
            <a:ext cx="1801441" cy="3047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2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Literais de modelo no Javascript: variáveis</a:t>
            </a:r>
            <a:endParaRPr/>
          </a:p>
        </p:txBody>
      </p:sp>
      <p:sp>
        <p:nvSpPr>
          <p:cNvPr id="940" name="Google Shape;940;p12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Outra de suas vantagens é que ele oferece uma forma melhor de intercalar texto com variáveis, que é colocando dentro da cadeia de caracteres( entre as crases). Veja um exemplo para entender mais fácil:</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Colocando as variáveis dentro de chaves ( {} ) atrás de um cifrão ( $ ), permite que elas sejam escritas junto ao texto, sem necessidade de concatenação.</a:t>
            </a:r>
            <a:endParaRPr/>
          </a:p>
        </p:txBody>
      </p:sp>
      <p:pic>
        <p:nvPicPr>
          <p:cNvPr id="941" name="Google Shape;941;p129"/>
          <p:cNvPicPr preferRelativeResize="0"/>
          <p:nvPr/>
        </p:nvPicPr>
        <p:blipFill>
          <a:blip r:embed="rId3">
            <a:alphaModFix/>
          </a:blip>
          <a:stretch>
            <a:fillRect/>
          </a:stretch>
        </p:blipFill>
        <p:spPr>
          <a:xfrm>
            <a:off x="1914913" y="2495541"/>
            <a:ext cx="4592525" cy="586584"/>
          </a:xfrm>
          <a:prstGeom prst="rect">
            <a:avLst/>
          </a:prstGeom>
          <a:noFill/>
          <a:ln>
            <a:noFill/>
          </a:ln>
        </p:spPr>
      </p:pic>
      <p:pic>
        <p:nvPicPr>
          <p:cNvPr id="942" name="Google Shape;942;p129"/>
          <p:cNvPicPr preferRelativeResize="0"/>
          <p:nvPr/>
        </p:nvPicPr>
        <p:blipFill>
          <a:blip r:embed="rId4">
            <a:alphaModFix/>
          </a:blip>
          <a:stretch>
            <a:fillRect/>
          </a:stretch>
        </p:blipFill>
        <p:spPr>
          <a:xfrm>
            <a:off x="1914950" y="3082125"/>
            <a:ext cx="4592500" cy="300953"/>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3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Literais de modelo no Javascript: operações</a:t>
            </a:r>
            <a:endParaRPr/>
          </a:p>
        </p:txBody>
      </p:sp>
      <p:sp>
        <p:nvSpPr>
          <p:cNvPr id="948" name="Google Shape;948;p13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Os literais permitem até mesmo usarem operações matemáticas dentro das crases. Veja um exemplo para facilitar a compreensão: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Além do ${}, a conta deve ficar dentro de parênteses para prevenção de erro.</a:t>
            </a:r>
            <a:endParaRPr/>
          </a:p>
          <a:p>
            <a:pPr marL="0" lvl="0" indent="0" algn="l" rtl="0">
              <a:spcBef>
                <a:spcPts val="800"/>
              </a:spcBef>
              <a:spcAft>
                <a:spcPts val="0"/>
              </a:spcAft>
              <a:buNone/>
            </a:pPr>
            <a:r>
              <a:rPr lang="pt-BR" b="1"/>
              <a:t>OBS: </a:t>
            </a:r>
            <a:r>
              <a:rPr lang="pt-BR"/>
              <a:t>Infelizmente, ele não é suportado no Internet Explorer.</a:t>
            </a:r>
            <a:endParaRPr/>
          </a:p>
        </p:txBody>
      </p:sp>
      <p:pic>
        <p:nvPicPr>
          <p:cNvPr id="949" name="Google Shape;949;p130"/>
          <p:cNvPicPr preferRelativeResize="0"/>
          <p:nvPr/>
        </p:nvPicPr>
        <p:blipFill>
          <a:blip r:embed="rId3">
            <a:alphaModFix/>
          </a:blip>
          <a:stretch>
            <a:fillRect/>
          </a:stretch>
        </p:blipFill>
        <p:spPr>
          <a:xfrm>
            <a:off x="827475" y="2153038"/>
            <a:ext cx="4846325" cy="837425"/>
          </a:xfrm>
          <a:prstGeom prst="rect">
            <a:avLst/>
          </a:prstGeom>
          <a:noFill/>
          <a:ln>
            <a:noFill/>
          </a:ln>
        </p:spPr>
      </p:pic>
      <p:pic>
        <p:nvPicPr>
          <p:cNvPr id="950" name="Google Shape;950;p130"/>
          <p:cNvPicPr preferRelativeResize="0"/>
          <p:nvPr/>
        </p:nvPicPr>
        <p:blipFill>
          <a:blip r:embed="rId4">
            <a:alphaModFix/>
          </a:blip>
          <a:stretch>
            <a:fillRect/>
          </a:stretch>
        </p:blipFill>
        <p:spPr>
          <a:xfrm>
            <a:off x="5673800" y="2153037"/>
            <a:ext cx="1926282" cy="3047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3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Números no Javascript</a:t>
            </a:r>
            <a:endParaRPr/>
          </a:p>
        </p:txBody>
      </p:sp>
      <p:sp>
        <p:nvSpPr>
          <p:cNvPr id="956" name="Google Shape;956;p13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Ao contrário dos outros que ocupam espaços diferentes para cada tipo de número, o javascript ocupa 64 bits para cada número.</a:t>
            </a:r>
            <a:endParaRPr/>
          </a:p>
          <a:p>
            <a:pPr marL="0" lvl="0" indent="0" algn="l" rtl="0">
              <a:spcBef>
                <a:spcPts val="800"/>
              </a:spcBef>
              <a:spcAft>
                <a:spcPts val="0"/>
              </a:spcAft>
              <a:buNone/>
            </a:pPr>
            <a:r>
              <a:rPr lang="pt-BR"/>
              <a:t>Agora para os espaçamentos:</a:t>
            </a:r>
            <a:endParaRPr/>
          </a:p>
          <a:p>
            <a:pPr marL="0" lvl="0" indent="0" algn="l" rtl="0">
              <a:spcBef>
                <a:spcPts val="800"/>
              </a:spcBef>
              <a:spcAft>
                <a:spcPts val="0"/>
              </a:spcAft>
              <a:buNone/>
            </a:pPr>
            <a:r>
              <a:rPr lang="pt-BR"/>
              <a:t>Números inteiros (sem casas decimais) podem armazenar um total de 15 números sem erro algum.</a:t>
            </a:r>
            <a:endParaRPr/>
          </a:p>
          <a:p>
            <a:pPr marL="0" lvl="0" indent="0" algn="l" rtl="0">
              <a:spcBef>
                <a:spcPts val="800"/>
              </a:spcBef>
              <a:spcAft>
                <a:spcPts val="0"/>
              </a:spcAft>
              <a:buNone/>
            </a:pPr>
            <a:r>
              <a:rPr lang="pt-BR"/>
              <a:t>Já com números decimais, conseguem estar armazenando um total de 17 números.</a:t>
            </a:r>
            <a:endParaRPr/>
          </a:p>
          <a:p>
            <a:pPr marL="0" lvl="0" indent="0" algn="l" rtl="0">
              <a:spcBef>
                <a:spcPts val="800"/>
              </a:spcBef>
              <a:spcAft>
                <a:spcPts val="0"/>
              </a:spcAft>
              <a:buNone/>
            </a:pPr>
            <a:endParaRPr/>
          </a:p>
        </p:txBody>
      </p:sp>
      <p:pic>
        <p:nvPicPr>
          <p:cNvPr id="957" name="Google Shape;957;p131"/>
          <p:cNvPicPr preferRelativeResize="0"/>
          <p:nvPr/>
        </p:nvPicPr>
        <p:blipFill>
          <a:blip r:embed="rId3">
            <a:alphaModFix/>
          </a:blip>
          <a:stretch>
            <a:fillRect/>
          </a:stretch>
        </p:blipFill>
        <p:spPr>
          <a:xfrm>
            <a:off x="946363" y="3752450"/>
            <a:ext cx="3656700" cy="304700"/>
          </a:xfrm>
          <a:prstGeom prst="rect">
            <a:avLst/>
          </a:prstGeom>
          <a:noFill/>
          <a:ln>
            <a:noFill/>
          </a:ln>
        </p:spPr>
      </p:pic>
      <p:pic>
        <p:nvPicPr>
          <p:cNvPr id="958" name="Google Shape;958;p131"/>
          <p:cNvPicPr preferRelativeResize="0"/>
          <p:nvPr/>
        </p:nvPicPr>
        <p:blipFill>
          <a:blip r:embed="rId4">
            <a:alphaModFix/>
          </a:blip>
          <a:stretch>
            <a:fillRect/>
          </a:stretch>
        </p:blipFill>
        <p:spPr>
          <a:xfrm>
            <a:off x="4603063" y="3752457"/>
            <a:ext cx="2815624" cy="3047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13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Números no Javascript: operação com float</a:t>
            </a:r>
            <a:endParaRPr/>
          </a:p>
        </p:txBody>
      </p:sp>
      <p:sp>
        <p:nvSpPr>
          <p:cNvPr id="964" name="Google Shape;964;p13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Além disso, no javascript a matemática com números decimais (float) não é 100% exata, veja um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Uma solução é transformar os decimais em inteiros ao multiplicá-los por 10, depois transformar o resultado da operação em decimal novamente, o dividindo por 10. Por exemplo:</a:t>
            </a:r>
            <a:endParaRPr/>
          </a:p>
        </p:txBody>
      </p:sp>
      <p:pic>
        <p:nvPicPr>
          <p:cNvPr id="965" name="Google Shape;965;p132"/>
          <p:cNvPicPr preferRelativeResize="0"/>
          <p:nvPr/>
        </p:nvPicPr>
        <p:blipFill>
          <a:blip r:embed="rId3">
            <a:alphaModFix/>
          </a:blip>
          <a:stretch>
            <a:fillRect/>
          </a:stretch>
        </p:blipFill>
        <p:spPr>
          <a:xfrm>
            <a:off x="827475" y="2206125"/>
            <a:ext cx="3656700" cy="304700"/>
          </a:xfrm>
          <a:prstGeom prst="rect">
            <a:avLst/>
          </a:prstGeom>
          <a:noFill/>
          <a:ln>
            <a:noFill/>
          </a:ln>
        </p:spPr>
      </p:pic>
      <p:pic>
        <p:nvPicPr>
          <p:cNvPr id="966" name="Google Shape;966;p132"/>
          <p:cNvPicPr preferRelativeResize="0"/>
          <p:nvPr/>
        </p:nvPicPr>
        <p:blipFill>
          <a:blip r:embed="rId4">
            <a:alphaModFix/>
          </a:blip>
          <a:stretch>
            <a:fillRect/>
          </a:stretch>
        </p:blipFill>
        <p:spPr>
          <a:xfrm>
            <a:off x="4484175" y="2206132"/>
            <a:ext cx="2815624" cy="304700"/>
          </a:xfrm>
          <a:prstGeom prst="rect">
            <a:avLst/>
          </a:prstGeom>
          <a:noFill/>
          <a:ln>
            <a:noFill/>
          </a:ln>
        </p:spPr>
      </p:pic>
      <p:pic>
        <p:nvPicPr>
          <p:cNvPr id="967" name="Google Shape;967;p132"/>
          <p:cNvPicPr preferRelativeResize="0"/>
          <p:nvPr/>
        </p:nvPicPr>
        <p:blipFill>
          <a:blip r:embed="rId5">
            <a:alphaModFix/>
          </a:blip>
          <a:stretch>
            <a:fillRect/>
          </a:stretch>
        </p:blipFill>
        <p:spPr>
          <a:xfrm>
            <a:off x="827475" y="3683873"/>
            <a:ext cx="4180066" cy="304700"/>
          </a:xfrm>
          <a:prstGeom prst="rect">
            <a:avLst/>
          </a:prstGeom>
          <a:noFill/>
          <a:ln>
            <a:noFill/>
          </a:ln>
        </p:spPr>
      </p:pic>
      <p:pic>
        <p:nvPicPr>
          <p:cNvPr id="968" name="Google Shape;968;p132"/>
          <p:cNvPicPr preferRelativeResize="0"/>
          <p:nvPr/>
        </p:nvPicPr>
        <p:blipFill>
          <a:blip r:embed="rId6">
            <a:alphaModFix/>
          </a:blip>
          <a:stretch>
            <a:fillRect/>
          </a:stretch>
        </p:blipFill>
        <p:spPr>
          <a:xfrm>
            <a:off x="5007547" y="3683875"/>
            <a:ext cx="1358454" cy="3047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13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Números no Javascript: operações</a:t>
            </a:r>
            <a:endParaRPr/>
          </a:p>
        </p:txBody>
      </p:sp>
      <p:sp>
        <p:nvSpPr>
          <p:cNvPr id="974" name="Google Shape;974;p13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Com exceção do operador de adição ( + ), o javascript consegue realizar qualquer operação que dependa de outro operador, por exemplo:</a:t>
            </a:r>
            <a:endParaRPr/>
          </a:p>
        </p:txBody>
      </p:sp>
      <p:pic>
        <p:nvPicPr>
          <p:cNvPr id="975" name="Google Shape;975;p133"/>
          <p:cNvPicPr preferRelativeResize="0"/>
          <p:nvPr/>
        </p:nvPicPr>
        <p:blipFill>
          <a:blip r:embed="rId3">
            <a:alphaModFix/>
          </a:blip>
          <a:stretch>
            <a:fillRect/>
          </a:stretch>
        </p:blipFill>
        <p:spPr>
          <a:xfrm>
            <a:off x="2694304" y="2464121"/>
            <a:ext cx="2411279" cy="492225"/>
          </a:xfrm>
          <a:prstGeom prst="rect">
            <a:avLst/>
          </a:prstGeom>
          <a:noFill/>
          <a:ln>
            <a:noFill/>
          </a:ln>
        </p:spPr>
      </p:pic>
      <p:pic>
        <p:nvPicPr>
          <p:cNvPr id="976" name="Google Shape;976;p133"/>
          <p:cNvPicPr preferRelativeResize="0"/>
          <p:nvPr/>
        </p:nvPicPr>
        <p:blipFill>
          <a:blip r:embed="rId4">
            <a:alphaModFix/>
          </a:blip>
          <a:stretch>
            <a:fillRect/>
          </a:stretch>
        </p:blipFill>
        <p:spPr>
          <a:xfrm>
            <a:off x="5105580" y="2464125"/>
            <a:ext cx="565150" cy="4922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13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Números no Javascript: Not a Number (NaN)</a:t>
            </a:r>
            <a:endParaRPr/>
          </a:p>
        </p:txBody>
      </p:sp>
      <p:sp>
        <p:nvSpPr>
          <p:cNvPr id="982" name="Google Shape;982;p13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tipo de variável NaN ocorre quando tentamos fazer uma operação entre números e uma cadeia de caracteres,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Porém, caso o conteúdo da cadeia de caracteres seja apenas números, a operação irá funcionar, como visto no exemplo anterior e neste aqui:</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Ele também pode ser declarado como valor de variável:</a:t>
            </a:r>
            <a:endParaRPr/>
          </a:p>
        </p:txBody>
      </p:sp>
      <p:pic>
        <p:nvPicPr>
          <p:cNvPr id="983" name="Google Shape;983;p134"/>
          <p:cNvPicPr preferRelativeResize="0"/>
          <p:nvPr/>
        </p:nvPicPr>
        <p:blipFill>
          <a:blip r:embed="rId3">
            <a:alphaModFix/>
          </a:blip>
          <a:stretch>
            <a:fillRect/>
          </a:stretch>
        </p:blipFill>
        <p:spPr>
          <a:xfrm>
            <a:off x="827475" y="2348125"/>
            <a:ext cx="5021400" cy="223625"/>
          </a:xfrm>
          <a:prstGeom prst="rect">
            <a:avLst/>
          </a:prstGeom>
          <a:noFill/>
          <a:ln>
            <a:noFill/>
          </a:ln>
        </p:spPr>
      </p:pic>
      <p:pic>
        <p:nvPicPr>
          <p:cNvPr id="984" name="Google Shape;984;p134"/>
          <p:cNvPicPr preferRelativeResize="0"/>
          <p:nvPr/>
        </p:nvPicPr>
        <p:blipFill>
          <a:blip r:embed="rId4">
            <a:alphaModFix/>
          </a:blip>
          <a:stretch>
            <a:fillRect/>
          </a:stretch>
        </p:blipFill>
        <p:spPr>
          <a:xfrm>
            <a:off x="5848877" y="2348125"/>
            <a:ext cx="367384" cy="223625"/>
          </a:xfrm>
          <a:prstGeom prst="rect">
            <a:avLst/>
          </a:prstGeom>
          <a:noFill/>
          <a:ln>
            <a:noFill/>
          </a:ln>
        </p:spPr>
      </p:pic>
      <p:pic>
        <p:nvPicPr>
          <p:cNvPr id="985" name="Google Shape;985;p134"/>
          <p:cNvPicPr preferRelativeResize="0"/>
          <p:nvPr/>
        </p:nvPicPr>
        <p:blipFill>
          <a:blip r:embed="rId5">
            <a:alphaModFix/>
          </a:blip>
          <a:stretch>
            <a:fillRect/>
          </a:stretch>
        </p:blipFill>
        <p:spPr>
          <a:xfrm>
            <a:off x="827475" y="3616707"/>
            <a:ext cx="5021401" cy="240186"/>
          </a:xfrm>
          <a:prstGeom prst="rect">
            <a:avLst/>
          </a:prstGeom>
          <a:noFill/>
          <a:ln>
            <a:noFill/>
          </a:ln>
        </p:spPr>
      </p:pic>
      <p:pic>
        <p:nvPicPr>
          <p:cNvPr id="986" name="Google Shape;986;p134"/>
          <p:cNvPicPr preferRelativeResize="0"/>
          <p:nvPr/>
        </p:nvPicPr>
        <p:blipFill>
          <a:blip r:embed="rId6">
            <a:alphaModFix/>
          </a:blip>
          <a:stretch>
            <a:fillRect/>
          </a:stretch>
        </p:blipFill>
        <p:spPr>
          <a:xfrm>
            <a:off x="5848873" y="3616704"/>
            <a:ext cx="198426" cy="240200"/>
          </a:xfrm>
          <a:prstGeom prst="rect">
            <a:avLst/>
          </a:prstGeom>
          <a:noFill/>
          <a:ln>
            <a:noFill/>
          </a:ln>
        </p:spPr>
      </p:pic>
      <p:pic>
        <p:nvPicPr>
          <p:cNvPr id="987" name="Google Shape;987;p134"/>
          <p:cNvPicPr preferRelativeResize="0"/>
          <p:nvPr/>
        </p:nvPicPr>
        <p:blipFill>
          <a:blip r:embed="rId7">
            <a:alphaModFix/>
          </a:blip>
          <a:stretch>
            <a:fillRect/>
          </a:stretch>
        </p:blipFill>
        <p:spPr>
          <a:xfrm>
            <a:off x="6710233" y="4261825"/>
            <a:ext cx="1019175" cy="2095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3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Números no Javascript: not a number (NaN)</a:t>
            </a:r>
            <a:endParaRPr/>
          </a:p>
        </p:txBody>
      </p:sp>
      <p:sp>
        <p:nvSpPr>
          <p:cNvPr id="993" name="Google Shape;993;p13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Por incrível que pareça, caso vá conferir que tipo de dado é o ‘Not a Number’, vai aparecer que ele é number……. Enfim, a hipocrisia.</a:t>
            </a:r>
            <a:endParaRPr/>
          </a:p>
        </p:txBody>
      </p:sp>
      <p:pic>
        <p:nvPicPr>
          <p:cNvPr id="994" name="Google Shape;994;p135"/>
          <p:cNvPicPr preferRelativeResize="0"/>
          <p:nvPr/>
        </p:nvPicPr>
        <p:blipFill>
          <a:blip r:embed="rId3">
            <a:alphaModFix/>
          </a:blip>
          <a:stretch>
            <a:fillRect/>
          </a:stretch>
        </p:blipFill>
        <p:spPr>
          <a:xfrm>
            <a:off x="827475" y="2349675"/>
            <a:ext cx="3188946" cy="304700"/>
          </a:xfrm>
          <a:prstGeom prst="rect">
            <a:avLst/>
          </a:prstGeom>
          <a:noFill/>
          <a:ln>
            <a:noFill/>
          </a:ln>
        </p:spPr>
      </p:pic>
      <p:pic>
        <p:nvPicPr>
          <p:cNvPr id="995" name="Google Shape;995;p135"/>
          <p:cNvPicPr preferRelativeResize="0"/>
          <p:nvPr/>
        </p:nvPicPr>
        <p:blipFill>
          <a:blip r:embed="rId4">
            <a:alphaModFix/>
          </a:blip>
          <a:stretch>
            <a:fillRect/>
          </a:stretch>
        </p:blipFill>
        <p:spPr>
          <a:xfrm>
            <a:off x="4016433" y="2325813"/>
            <a:ext cx="523875" cy="3524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13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Números no Javascript: infinity</a:t>
            </a:r>
            <a:endParaRPr/>
          </a:p>
        </p:txBody>
      </p:sp>
      <p:sp>
        <p:nvSpPr>
          <p:cNvPr id="1001" name="Google Shape;1001;p13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Caso o valor de variável apareça como ‘infinity’, significa que o número da operação é maior do que o limite de números (15 números inteiros e 17 decimais), ou que ele realmente é infinito e não para de aumentar.</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Outra forma de gerar o valor ‘infinity’ é dividindo qualquer número por 0:</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Assim como NaN, ele é do tipo Number.</a:t>
            </a:r>
            <a:endParaRPr/>
          </a:p>
        </p:txBody>
      </p:sp>
      <p:pic>
        <p:nvPicPr>
          <p:cNvPr id="1002" name="Google Shape;1002;p136"/>
          <p:cNvPicPr preferRelativeResize="0"/>
          <p:nvPr/>
        </p:nvPicPr>
        <p:blipFill>
          <a:blip r:embed="rId3">
            <a:alphaModFix/>
          </a:blip>
          <a:stretch>
            <a:fillRect/>
          </a:stretch>
        </p:blipFill>
        <p:spPr>
          <a:xfrm>
            <a:off x="827475" y="2698850"/>
            <a:ext cx="4531788" cy="304700"/>
          </a:xfrm>
          <a:prstGeom prst="rect">
            <a:avLst/>
          </a:prstGeom>
          <a:noFill/>
          <a:ln>
            <a:noFill/>
          </a:ln>
        </p:spPr>
      </p:pic>
      <p:pic>
        <p:nvPicPr>
          <p:cNvPr id="1003" name="Google Shape;1003;p136"/>
          <p:cNvPicPr preferRelativeResize="0"/>
          <p:nvPr/>
        </p:nvPicPr>
        <p:blipFill>
          <a:blip r:embed="rId4">
            <a:alphaModFix/>
          </a:blip>
          <a:stretch>
            <a:fillRect/>
          </a:stretch>
        </p:blipFill>
        <p:spPr>
          <a:xfrm>
            <a:off x="5359283" y="2703563"/>
            <a:ext cx="504825" cy="295275"/>
          </a:xfrm>
          <a:prstGeom prst="rect">
            <a:avLst/>
          </a:prstGeom>
          <a:noFill/>
          <a:ln>
            <a:noFill/>
          </a:ln>
        </p:spPr>
      </p:pic>
      <p:pic>
        <p:nvPicPr>
          <p:cNvPr id="1004" name="Google Shape;1004;p136"/>
          <p:cNvPicPr preferRelativeResize="0"/>
          <p:nvPr/>
        </p:nvPicPr>
        <p:blipFill>
          <a:blip r:embed="rId5">
            <a:alphaModFix/>
          </a:blip>
          <a:stretch>
            <a:fillRect/>
          </a:stretch>
        </p:blipFill>
        <p:spPr>
          <a:xfrm>
            <a:off x="827475" y="3818187"/>
            <a:ext cx="2700936" cy="304700"/>
          </a:xfrm>
          <a:prstGeom prst="rect">
            <a:avLst/>
          </a:prstGeom>
          <a:noFill/>
          <a:ln>
            <a:noFill/>
          </a:ln>
        </p:spPr>
      </p:pic>
      <p:pic>
        <p:nvPicPr>
          <p:cNvPr id="1005" name="Google Shape;1005;p136"/>
          <p:cNvPicPr preferRelativeResize="0"/>
          <p:nvPr/>
        </p:nvPicPr>
        <p:blipFill>
          <a:blip r:embed="rId4">
            <a:alphaModFix/>
          </a:blip>
          <a:stretch>
            <a:fillRect/>
          </a:stretch>
        </p:blipFill>
        <p:spPr>
          <a:xfrm>
            <a:off x="3528408" y="3822875"/>
            <a:ext cx="504825" cy="2952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3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Números no Javascript: isInteger()</a:t>
            </a:r>
            <a:endParaRPr/>
          </a:p>
        </p:txBody>
      </p:sp>
      <p:sp>
        <p:nvSpPr>
          <p:cNvPr id="1011" name="Google Shape;1011;p13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Este método foi adicionado recentemente e permite verificar se o número informado entre parênteses é inteiro ou não. Por exemplo:</a:t>
            </a:r>
            <a:endParaRPr/>
          </a:p>
        </p:txBody>
      </p:sp>
      <p:pic>
        <p:nvPicPr>
          <p:cNvPr id="1012" name="Google Shape;1012;p137"/>
          <p:cNvPicPr preferRelativeResize="0"/>
          <p:nvPr/>
        </p:nvPicPr>
        <p:blipFill>
          <a:blip r:embed="rId3">
            <a:alphaModFix/>
          </a:blip>
          <a:stretch>
            <a:fillRect/>
          </a:stretch>
        </p:blipFill>
        <p:spPr>
          <a:xfrm>
            <a:off x="2190288" y="2291700"/>
            <a:ext cx="3486150" cy="523875"/>
          </a:xfrm>
          <a:prstGeom prst="rect">
            <a:avLst/>
          </a:prstGeom>
          <a:noFill/>
          <a:ln>
            <a:noFill/>
          </a:ln>
        </p:spPr>
      </p:pic>
      <p:pic>
        <p:nvPicPr>
          <p:cNvPr id="1013" name="Google Shape;1013;p137"/>
          <p:cNvPicPr preferRelativeResize="0"/>
          <p:nvPr/>
        </p:nvPicPr>
        <p:blipFill>
          <a:blip r:embed="rId4">
            <a:alphaModFix/>
          </a:blip>
          <a:stretch>
            <a:fillRect/>
          </a:stretch>
        </p:blipFill>
        <p:spPr>
          <a:xfrm>
            <a:off x="5676437" y="2291700"/>
            <a:ext cx="498331" cy="5238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3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Números no Javascript: isSafeInteger()</a:t>
            </a:r>
            <a:endParaRPr/>
          </a:p>
        </p:txBody>
      </p:sp>
      <p:sp>
        <p:nvSpPr>
          <p:cNvPr id="1019" name="Google Shape;1019;p13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Também adicionada recentemente, permite fazer uma verificação sobre o número inteiro ser um “inteiro seguro” que é basicamente qualquer inteiro abaixo do limite em que o javascript consegue trabalhar com precisão, que é: ‘9007199254740991’.</a:t>
            </a:r>
            <a:endParaRPr/>
          </a:p>
          <a:p>
            <a:pPr marL="0" lvl="0" indent="0" algn="l" rtl="0">
              <a:spcBef>
                <a:spcPts val="800"/>
              </a:spcBef>
              <a:spcAft>
                <a:spcPts val="0"/>
              </a:spcAft>
              <a:buNone/>
            </a:pPr>
            <a:r>
              <a:rPr lang="pt-BR"/>
              <a:t>Então, por exemplo, o número 9007199254740991 é seguro, mas o número 9007199254740992 não é.</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Instruções no Javascript</a:t>
            </a:r>
            <a:endParaRPr/>
          </a:p>
        </p:txBody>
      </p:sp>
      <p:sp>
        <p:nvSpPr>
          <p:cNvPr id="269" name="Google Shape;269;p4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Para melhor legibilidade, os programadores gostam de evitar linhas de código com mais de 80 caracteres, e por isso acabam as quebrando e passando para outra linha. O melhor lugar para fazer uma quebra de linha é depois de um operador. Por exemplo:</a:t>
            </a:r>
            <a:endParaRPr/>
          </a:p>
        </p:txBody>
      </p:sp>
      <p:pic>
        <p:nvPicPr>
          <p:cNvPr id="270" name="Google Shape;270;p41"/>
          <p:cNvPicPr preferRelativeResize="0"/>
          <p:nvPr/>
        </p:nvPicPr>
        <p:blipFill>
          <a:blip r:embed="rId3">
            <a:alphaModFix/>
          </a:blip>
          <a:stretch>
            <a:fillRect/>
          </a:stretch>
        </p:blipFill>
        <p:spPr>
          <a:xfrm>
            <a:off x="2358475" y="2749650"/>
            <a:ext cx="3648075" cy="4762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3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BigInt no Javascript</a:t>
            </a:r>
            <a:endParaRPr/>
          </a:p>
        </p:txBody>
      </p:sp>
      <p:sp>
        <p:nvSpPr>
          <p:cNvPr id="1025" name="Google Shape;1025;p13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Caso precise fazer operações e utilizar números cujo são maiores que o limite do javascript, basta transformá-los em BigInt, colocando um ‘n’ no final do número, ou usando a função BigInt(número).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É possível fazer operações com o BigInt, desta forma:</a:t>
            </a:r>
            <a:endParaRPr/>
          </a:p>
        </p:txBody>
      </p:sp>
      <p:pic>
        <p:nvPicPr>
          <p:cNvPr id="1026" name="Google Shape;1026;p139"/>
          <p:cNvPicPr preferRelativeResize="0"/>
          <p:nvPr/>
        </p:nvPicPr>
        <p:blipFill>
          <a:blip r:embed="rId3">
            <a:alphaModFix/>
          </a:blip>
          <a:stretch>
            <a:fillRect/>
          </a:stretch>
        </p:blipFill>
        <p:spPr>
          <a:xfrm>
            <a:off x="2310864" y="2571752"/>
            <a:ext cx="3743325" cy="524273"/>
          </a:xfrm>
          <a:prstGeom prst="rect">
            <a:avLst/>
          </a:prstGeom>
          <a:noFill/>
          <a:ln>
            <a:noFill/>
          </a:ln>
        </p:spPr>
      </p:pic>
      <p:pic>
        <p:nvPicPr>
          <p:cNvPr id="1027" name="Google Shape;1027;p139"/>
          <p:cNvPicPr preferRelativeResize="0"/>
          <p:nvPr/>
        </p:nvPicPr>
        <p:blipFill>
          <a:blip r:embed="rId4">
            <a:alphaModFix/>
          </a:blip>
          <a:stretch>
            <a:fillRect/>
          </a:stretch>
        </p:blipFill>
        <p:spPr>
          <a:xfrm>
            <a:off x="2310850" y="3722163"/>
            <a:ext cx="3743325" cy="923925"/>
          </a:xfrm>
          <a:prstGeom prst="rect">
            <a:avLst/>
          </a:prstGeom>
          <a:noFill/>
          <a:ln>
            <a:noFill/>
          </a:ln>
        </p:spPr>
      </p:pic>
      <p:pic>
        <p:nvPicPr>
          <p:cNvPr id="1028" name="Google Shape;1028;p139"/>
          <p:cNvPicPr preferRelativeResize="0"/>
          <p:nvPr/>
        </p:nvPicPr>
        <p:blipFill>
          <a:blip r:embed="rId5">
            <a:alphaModFix/>
          </a:blip>
          <a:stretch>
            <a:fillRect/>
          </a:stretch>
        </p:blipFill>
        <p:spPr>
          <a:xfrm>
            <a:off x="2310850" y="4646111"/>
            <a:ext cx="3743325" cy="297742"/>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4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BigInt no Javascript</a:t>
            </a:r>
            <a:endParaRPr/>
          </a:p>
        </p:txBody>
      </p:sp>
      <p:sp>
        <p:nvSpPr>
          <p:cNvPr id="1034" name="Google Shape;1034;p14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BigInt possui algumas observações, sendo elas:</a:t>
            </a:r>
            <a:endParaRPr/>
          </a:p>
          <a:p>
            <a:pPr marL="0" lvl="0" indent="0" algn="l" rtl="0">
              <a:spcBef>
                <a:spcPts val="800"/>
              </a:spcBef>
              <a:spcAft>
                <a:spcPts val="0"/>
              </a:spcAft>
              <a:buNone/>
            </a:pPr>
            <a:endParaRPr/>
          </a:p>
          <a:p>
            <a:pPr marL="457200" lvl="0" indent="-298450" algn="l" rtl="0">
              <a:spcBef>
                <a:spcPts val="800"/>
              </a:spcBef>
              <a:spcAft>
                <a:spcPts val="0"/>
              </a:spcAft>
              <a:buSzPts val="1100"/>
              <a:buChar char="►"/>
            </a:pPr>
            <a:r>
              <a:rPr lang="pt-BR"/>
              <a:t>Não é possível fazer operações entre um BigInt e um Number.</a:t>
            </a:r>
            <a:endParaRPr/>
          </a:p>
          <a:p>
            <a:pPr marL="457200" lvl="0" indent="-298450" algn="l" rtl="0">
              <a:spcBef>
                <a:spcPts val="0"/>
              </a:spcBef>
              <a:spcAft>
                <a:spcPts val="0"/>
              </a:spcAft>
              <a:buSzPts val="1100"/>
              <a:buChar char="►"/>
            </a:pPr>
            <a:r>
              <a:rPr lang="pt-BR"/>
              <a:t>O BigInt não possui casas decimais.</a:t>
            </a:r>
            <a:endParaRPr/>
          </a:p>
          <a:p>
            <a:pPr marL="457200" lvl="0" indent="0" algn="l" rtl="0">
              <a:spcBef>
                <a:spcPts val="800"/>
              </a:spcBef>
              <a:spcAft>
                <a:spcPts val="0"/>
              </a:spcAft>
              <a:buNone/>
            </a:pP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4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number no Javascript: alguns métodos</a:t>
            </a:r>
            <a:endParaRPr/>
          </a:p>
        </p:txBody>
      </p:sp>
      <p:sp>
        <p:nvSpPr>
          <p:cNvPr id="1040" name="Google Shape;1040;p14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1041" name="Google Shape;1041;p141"/>
          <p:cNvPicPr preferRelativeResize="0"/>
          <p:nvPr/>
        </p:nvPicPr>
        <p:blipFill>
          <a:blip r:embed="rId3">
            <a:alphaModFix/>
          </a:blip>
          <a:stretch>
            <a:fillRect/>
          </a:stretch>
        </p:blipFill>
        <p:spPr>
          <a:xfrm>
            <a:off x="827475" y="2243775"/>
            <a:ext cx="6710099" cy="1738549"/>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4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number no Javascript: toFixed()</a:t>
            </a:r>
            <a:endParaRPr/>
          </a:p>
        </p:txBody>
      </p:sp>
      <p:sp>
        <p:nvSpPr>
          <p:cNvPr id="1047" name="Google Shape;1047;p14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método ‘toFixed’ serve para definir a quantidade de casas decimais que um número inteiro deve ter,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toFixed(2) é o ideal para trabalhar com dinheiro.</a:t>
            </a:r>
            <a:endParaRPr/>
          </a:p>
        </p:txBody>
      </p:sp>
      <p:pic>
        <p:nvPicPr>
          <p:cNvPr id="1048" name="Google Shape;1048;p142"/>
          <p:cNvPicPr preferRelativeResize="0"/>
          <p:nvPr/>
        </p:nvPicPr>
        <p:blipFill>
          <a:blip r:embed="rId3">
            <a:alphaModFix/>
          </a:blip>
          <a:stretch>
            <a:fillRect/>
          </a:stretch>
        </p:blipFill>
        <p:spPr>
          <a:xfrm>
            <a:off x="1732725" y="2221700"/>
            <a:ext cx="3476625" cy="1066800"/>
          </a:xfrm>
          <a:prstGeom prst="rect">
            <a:avLst/>
          </a:prstGeom>
          <a:noFill/>
          <a:ln>
            <a:noFill/>
          </a:ln>
        </p:spPr>
      </p:pic>
      <p:pic>
        <p:nvPicPr>
          <p:cNvPr id="1049" name="Google Shape;1049;p142"/>
          <p:cNvPicPr preferRelativeResize="0"/>
          <p:nvPr/>
        </p:nvPicPr>
        <p:blipFill>
          <a:blip r:embed="rId4">
            <a:alphaModFix/>
          </a:blip>
          <a:stretch>
            <a:fillRect/>
          </a:stretch>
        </p:blipFill>
        <p:spPr>
          <a:xfrm>
            <a:off x="5209358" y="2221700"/>
            <a:ext cx="1080655" cy="10668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4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number no Javascript: toPrecision()</a:t>
            </a:r>
            <a:endParaRPr/>
          </a:p>
        </p:txBody>
      </p:sp>
      <p:sp>
        <p:nvSpPr>
          <p:cNvPr id="1055" name="Google Shape;1055;p14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método ‘toPrecision’ é similar ao ‘toFixed’, a diferença é que ele inclui os números inteiros junto. Nesse caso, ele especifica a quantidade de número ao todo, não só em casas decimais.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Em nenhum de seus valores, pode conter o número 0 entre os parênteses</a:t>
            </a:r>
            <a:endParaRPr/>
          </a:p>
        </p:txBody>
      </p:sp>
      <p:pic>
        <p:nvPicPr>
          <p:cNvPr id="1056" name="Google Shape;1056;p143"/>
          <p:cNvPicPr preferRelativeResize="0"/>
          <p:nvPr/>
        </p:nvPicPr>
        <p:blipFill>
          <a:blip r:embed="rId3">
            <a:alphaModFix/>
          </a:blip>
          <a:stretch>
            <a:fillRect/>
          </a:stretch>
        </p:blipFill>
        <p:spPr>
          <a:xfrm>
            <a:off x="1928038" y="2508375"/>
            <a:ext cx="3524250" cy="1066800"/>
          </a:xfrm>
          <a:prstGeom prst="rect">
            <a:avLst/>
          </a:prstGeom>
          <a:noFill/>
          <a:ln>
            <a:noFill/>
          </a:ln>
        </p:spPr>
      </p:pic>
      <p:pic>
        <p:nvPicPr>
          <p:cNvPr id="1057" name="Google Shape;1057;p143"/>
          <p:cNvPicPr preferRelativeResize="0"/>
          <p:nvPr/>
        </p:nvPicPr>
        <p:blipFill>
          <a:blip r:embed="rId4">
            <a:alphaModFix/>
          </a:blip>
          <a:stretch>
            <a:fillRect/>
          </a:stretch>
        </p:blipFill>
        <p:spPr>
          <a:xfrm>
            <a:off x="5452284" y="2508375"/>
            <a:ext cx="984738" cy="10668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4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conversão: convertendo dados para números</a:t>
            </a:r>
            <a:endParaRPr/>
          </a:p>
        </p:txBody>
      </p:sp>
      <p:sp>
        <p:nvSpPr>
          <p:cNvPr id="1063" name="Google Shape;1063;p14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Tudo que estiver entre esses parênteses será convertido em um dos 3 tipos de números informados. Ele é extremamente útil caso você vá retirar algum dado do &lt;input&gt;, pois todos os dados inseridos no &lt;input&gt; retornam como ‘string’.</a:t>
            </a:r>
            <a:endParaRPr/>
          </a:p>
        </p:txBody>
      </p:sp>
      <p:pic>
        <p:nvPicPr>
          <p:cNvPr id="1064" name="Google Shape;1064;p144"/>
          <p:cNvPicPr preferRelativeResize="0"/>
          <p:nvPr/>
        </p:nvPicPr>
        <p:blipFill>
          <a:blip r:embed="rId3">
            <a:alphaModFix/>
          </a:blip>
          <a:stretch>
            <a:fillRect/>
          </a:stretch>
        </p:blipFill>
        <p:spPr>
          <a:xfrm>
            <a:off x="827475" y="1539700"/>
            <a:ext cx="6710099" cy="1198499"/>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14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Propriedades do number em Javascript:</a:t>
            </a:r>
            <a:endParaRPr/>
          </a:p>
        </p:txBody>
      </p:sp>
      <p:sp>
        <p:nvSpPr>
          <p:cNvPr id="1070" name="Google Shape;1070;p14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1071" name="Google Shape;1071;p145"/>
          <p:cNvPicPr preferRelativeResize="0"/>
          <p:nvPr/>
        </p:nvPicPr>
        <p:blipFill>
          <a:blip r:embed="rId3">
            <a:alphaModFix/>
          </a:blip>
          <a:stretch>
            <a:fillRect/>
          </a:stretch>
        </p:blipFill>
        <p:spPr>
          <a:xfrm>
            <a:off x="827475" y="1780588"/>
            <a:ext cx="6710099" cy="266493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4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Propriedades do number em Javascript: sintaxe</a:t>
            </a:r>
            <a:endParaRPr/>
          </a:p>
        </p:txBody>
      </p:sp>
      <p:sp>
        <p:nvSpPr>
          <p:cNvPr id="1077" name="Google Shape;1077;p14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 sintaxe dessas propriedades é extremamente básica:</a:t>
            </a:r>
            <a:endParaRPr/>
          </a:p>
          <a:p>
            <a:pPr marL="0" lvl="0" indent="0" algn="l" rtl="0">
              <a:spcBef>
                <a:spcPts val="800"/>
              </a:spcBef>
              <a:spcAft>
                <a:spcPts val="0"/>
              </a:spcAft>
              <a:buNone/>
            </a:pPr>
            <a:r>
              <a:rPr lang="pt-BR"/>
              <a:t>Number.NOME_PROPRIEDADE</a:t>
            </a:r>
            <a:endParaRPr/>
          </a:p>
          <a:p>
            <a:pPr marL="0" lvl="0" indent="0" algn="l" rtl="0">
              <a:spcBef>
                <a:spcPts val="800"/>
              </a:spcBef>
              <a:spcAft>
                <a:spcPts val="0"/>
              </a:spcAft>
              <a:buNone/>
            </a:pPr>
            <a:r>
              <a:rPr lang="pt-BR"/>
              <a:t>Normalmente o valor é guardado dentro das variáveis, por exemplo:</a:t>
            </a:r>
            <a:endParaRPr/>
          </a:p>
        </p:txBody>
      </p:sp>
      <p:pic>
        <p:nvPicPr>
          <p:cNvPr id="1078" name="Google Shape;1078;p146"/>
          <p:cNvPicPr preferRelativeResize="0"/>
          <p:nvPr/>
        </p:nvPicPr>
        <p:blipFill>
          <a:blip r:embed="rId3">
            <a:alphaModFix/>
          </a:blip>
          <a:stretch>
            <a:fillRect/>
          </a:stretch>
        </p:blipFill>
        <p:spPr>
          <a:xfrm>
            <a:off x="827475" y="2676667"/>
            <a:ext cx="3744525" cy="378303"/>
          </a:xfrm>
          <a:prstGeom prst="rect">
            <a:avLst/>
          </a:prstGeom>
          <a:noFill/>
          <a:ln>
            <a:noFill/>
          </a:ln>
        </p:spPr>
      </p:pic>
      <p:pic>
        <p:nvPicPr>
          <p:cNvPr id="1079" name="Google Shape;1079;p146"/>
          <p:cNvPicPr preferRelativeResize="0"/>
          <p:nvPr/>
        </p:nvPicPr>
        <p:blipFill>
          <a:blip r:embed="rId4">
            <a:alphaModFix/>
          </a:blip>
          <a:stretch>
            <a:fillRect/>
          </a:stretch>
        </p:blipFill>
        <p:spPr>
          <a:xfrm>
            <a:off x="4572000" y="2676677"/>
            <a:ext cx="2452588" cy="3783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4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Arrays no Javascript</a:t>
            </a:r>
            <a:endParaRPr/>
          </a:p>
        </p:txBody>
      </p:sp>
      <p:sp>
        <p:nvSpPr>
          <p:cNvPr id="1085" name="Google Shape;1085;p14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Um array é basicamente uma variável que pode receber mais de um valor dentro dele, normalmente é lido como uma espécie de lista.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Repare que todos os valores do array foram exibidos. Para mostrar apenas um valor, basta informar o índice entre colchetes[]</a:t>
            </a:r>
            <a:endParaRPr/>
          </a:p>
          <a:p>
            <a:pPr marL="0" lvl="0" indent="0" algn="l" rtl="0">
              <a:spcBef>
                <a:spcPts val="800"/>
              </a:spcBef>
              <a:spcAft>
                <a:spcPts val="0"/>
              </a:spcAft>
              <a:buNone/>
            </a:pPr>
            <a:r>
              <a:rPr lang="pt-BR" b="1"/>
              <a:t>OBS: </a:t>
            </a:r>
            <a:r>
              <a:rPr lang="pt-BR"/>
              <a:t>O índice do array começa em 0.</a:t>
            </a:r>
            <a:endParaRPr/>
          </a:p>
        </p:txBody>
      </p:sp>
      <p:pic>
        <p:nvPicPr>
          <p:cNvPr id="1086" name="Google Shape;1086;p147"/>
          <p:cNvPicPr preferRelativeResize="0"/>
          <p:nvPr/>
        </p:nvPicPr>
        <p:blipFill>
          <a:blip r:embed="rId3">
            <a:alphaModFix/>
          </a:blip>
          <a:stretch>
            <a:fillRect/>
          </a:stretch>
        </p:blipFill>
        <p:spPr>
          <a:xfrm>
            <a:off x="827475" y="2419460"/>
            <a:ext cx="3537125" cy="284100"/>
          </a:xfrm>
          <a:prstGeom prst="rect">
            <a:avLst/>
          </a:prstGeom>
          <a:noFill/>
          <a:ln>
            <a:noFill/>
          </a:ln>
        </p:spPr>
      </p:pic>
      <p:pic>
        <p:nvPicPr>
          <p:cNvPr id="1087" name="Google Shape;1087;p147"/>
          <p:cNvPicPr preferRelativeResize="0"/>
          <p:nvPr/>
        </p:nvPicPr>
        <p:blipFill>
          <a:blip r:embed="rId4">
            <a:alphaModFix/>
          </a:blip>
          <a:stretch>
            <a:fillRect/>
          </a:stretch>
        </p:blipFill>
        <p:spPr>
          <a:xfrm>
            <a:off x="4364598" y="2419450"/>
            <a:ext cx="1772764" cy="284100"/>
          </a:xfrm>
          <a:prstGeom prst="rect">
            <a:avLst/>
          </a:prstGeom>
          <a:noFill/>
          <a:ln>
            <a:noFill/>
          </a:ln>
        </p:spPr>
      </p:pic>
      <p:pic>
        <p:nvPicPr>
          <p:cNvPr id="1088" name="Google Shape;1088;p147"/>
          <p:cNvPicPr preferRelativeResize="0"/>
          <p:nvPr/>
        </p:nvPicPr>
        <p:blipFill>
          <a:blip r:embed="rId5">
            <a:alphaModFix/>
          </a:blip>
          <a:stretch>
            <a:fillRect/>
          </a:stretch>
        </p:blipFill>
        <p:spPr>
          <a:xfrm>
            <a:off x="827475" y="4020100"/>
            <a:ext cx="1772750" cy="231741"/>
          </a:xfrm>
          <a:prstGeom prst="rect">
            <a:avLst/>
          </a:prstGeom>
          <a:noFill/>
          <a:ln>
            <a:noFill/>
          </a:ln>
        </p:spPr>
      </p:pic>
      <p:pic>
        <p:nvPicPr>
          <p:cNvPr id="1089" name="Google Shape;1089;p147"/>
          <p:cNvPicPr preferRelativeResize="0"/>
          <p:nvPr/>
        </p:nvPicPr>
        <p:blipFill>
          <a:blip r:embed="rId6">
            <a:alphaModFix/>
          </a:blip>
          <a:stretch>
            <a:fillRect/>
          </a:stretch>
        </p:blipFill>
        <p:spPr>
          <a:xfrm>
            <a:off x="2600233" y="4020100"/>
            <a:ext cx="361950" cy="2286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14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Arrays no Javascript: Por que usar arrays?</a:t>
            </a:r>
            <a:endParaRPr/>
          </a:p>
        </p:txBody>
      </p:sp>
      <p:sp>
        <p:nvSpPr>
          <p:cNvPr id="1095" name="Google Shape;1095;p14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É indispensável o uso dos arrays. Pois eles economizam uma quantidade surreal de memória do computador, pelo simples fato de que cada espaço que uma variável gasta, independente de quanto conteúdo ela possui, é muito grande. Então o array permite um melhor uso para todo esse espaço que fica vago guardando apenas 1 item com mais deles.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Instruções no Javascript</a:t>
            </a:r>
            <a:endParaRPr/>
          </a:p>
        </p:txBody>
      </p:sp>
      <p:sp>
        <p:nvSpPr>
          <p:cNvPr id="276" name="Google Shape;276;p4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Estas instruções também podem ser colocadas dentro de blocos de código ( entre chaves{} ) para quando chamadas, serem executadas em conjunto. O exemplo mais claro a respeito disso são as funções, como: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 </a:t>
            </a:r>
            <a:r>
              <a:rPr lang="pt-BR"/>
              <a:t>Não se preocupe que verá mais sobre funções lá na frente.</a:t>
            </a:r>
            <a:endParaRPr/>
          </a:p>
        </p:txBody>
      </p:sp>
      <p:pic>
        <p:nvPicPr>
          <p:cNvPr id="277" name="Google Shape;277;p42"/>
          <p:cNvPicPr preferRelativeResize="0"/>
          <p:nvPr/>
        </p:nvPicPr>
        <p:blipFill>
          <a:blip r:embed="rId3">
            <a:alphaModFix/>
          </a:blip>
          <a:stretch>
            <a:fillRect/>
          </a:stretch>
        </p:blipFill>
        <p:spPr>
          <a:xfrm>
            <a:off x="1900350" y="2707000"/>
            <a:ext cx="4042274" cy="736875"/>
          </a:xfrm>
          <a:prstGeom prst="rect">
            <a:avLst/>
          </a:prstGeom>
          <a:noFill/>
          <a:ln>
            <a:noFill/>
          </a:ln>
        </p:spPr>
      </p:pic>
      <p:pic>
        <p:nvPicPr>
          <p:cNvPr id="278" name="Google Shape;278;p42"/>
          <p:cNvPicPr preferRelativeResize="0"/>
          <p:nvPr/>
        </p:nvPicPr>
        <p:blipFill>
          <a:blip r:embed="rId4">
            <a:alphaModFix/>
          </a:blip>
          <a:stretch>
            <a:fillRect/>
          </a:stretch>
        </p:blipFill>
        <p:spPr>
          <a:xfrm>
            <a:off x="5942633" y="2707000"/>
            <a:ext cx="1301017" cy="231102"/>
          </a:xfrm>
          <a:prstGeom prst="rect">
            <a:avLst/>
          </a:prstGeom>
          <a:noFill/>
          <a:ln>
            <a:noFill/>
          </a:ln>
        </p:spPr>
      </p:pic>
      <p:pic>
        <p:nvPicPr>
          <p:cNvPr id="279" name="Google Shape;279;p42"/>
          <p:cNvPicPr preferRelativeResize="0"/>
          <p:nvPr/>
        </p:nvPicPr>
        <p:blipFill>
          <a:blip r:embed="rId5">
            <a:alphaModFix/>
          </a:blip>
          <a:stretch>
            <a:fillRect/>
          </a:stretch>
        </p:blipFill>
        <p:spPr>
          <a:xfrm>
            <a:off x="5942633" y="3014300"/>
            <a:ext cx="1301017" cy="805004"/>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4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Arrays no Javascript: sintaxe</a:t>
            </a:r>
            <a:endParaRPr/>
          </a:p>
        </p:txBody>
      </p:sp>
      <p:sp>
        <p:nvSpPr>
          <p:cNvPr id="1101" name="Google Shape;1101;p14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 sintaxe do array é a seguinte:</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É uma prática comum definir arrays com uma ‘const’.</a:t>
            </a:r>
            <a:endParaRPr/>
          </a:p>
          <a:p>
            <a:pPr marL="0" lvl="0" indent="0" algn="l" rtl="0">
              <a:spcBef>
                <a:spcPts val="800"/>
              </a:spcBef>
              <a:spcAft>
                <a:spcPts val="0"/>
              </a:spcAft>
              <a:buNone/>
            </a:pPr>
            <a:r>
              <a:rPr lang="pt-BR"/>
              <a:t>Espaços e quebras de linha não são importantes para o array, então ele também pode ser feito desta forma:</a:t>
            </a:r>
            <a:endParaRPr/>
          </a:p>
        </p:txBody>
      </p:sp>
      <p:pic>
        <p:nvPicPr>
          <p:cNvPr id="1102" name="Google Shape;1102;p149"/>
          <p:cNvPicPr preferRelativeResize="0"/>
          <p:nvPr/>
        </p:nvPicPr>
        <p:blipFill>
          <a:blip r:embed="rId3">
            <a:alphaModFix/>
          </a:blip>
          <a:stretch>
            <a:fillRect/>
          </a:stretch>
        </p:blipFill>
        <p:spPr>
          <a:xfrm>
            <a:off x="827475" y="2000500"/>
            <a:ext cx="3351950" cy="304700"/>
          </a:xfrm>
          <a:prstGeom prst="rect">
            <a:avLst/>
          </a:prstGeom>
          <a:noFill/>
          <a:ln>
            <a:noFill/>
          </a:ln>
        </p:spPr>
      </p:pic>
      <p:pic>
        <p:nvPicPr>
          <p:cNvPr id="1103" name="Google Shape;1103;p149"/>
          <p:cNvPicPr preferRelativeResize="0"/>
          <p:nvPr/>
        </p:nvPicPr>
        <p:blipFill>
          <a:blip r:embed="rId4">
            <a:alphaModFix/>
          </a:blip>
          <a:stretch>
            <a:fillRect/>
          </a:stretch>
        </p:blipFill>
        <p:spPr>
          <a:xfrm>
            <a:off x="2953325" y="3669225"/>
            <a:ext cx="4098528" cy="876300"/>
          </a:xfrm>
          <a:prstGeom prst="rect">
            <a:avLst/>
          </a:prstGeom>
          <a:noFill/>
          <a:ln>
            <a:noFill/>
          </a:ln>
        </p:spPr>
      </p:pic>
      <p:pic>
        <p:nvPicPr>
          <p:cNvPr id="1104" name="Google Shape;1104;p149"/>
          <p:cNvPicPr preferRelativeResize="0"/>
          <p:nvPr/>
        </p:nvPicPr>
        <p:blipFill>
          <a:blip r:embed="rId5">
            <a:alphaModFix/>
          </a:blip>
          <a:stretch>
            <a:fillRect/>
          </a:stretch>
        </p:blipFill>
        <p:spPr>
          <a:xfrm>
            <a:off x="827475" y="3669225"/>
            <a:ext cx="1809750" cy="8763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15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Arrays no Javascript: alterando apenas um item</a:t>
            </a:r>
            <a:endParaRPr/>
          </a:p>
        </p:txBody>
      </p:sp>
      <p:sp>
        <p:nvSpPr>
          <p:cNvPr id="1110" name="Google Shape;1110;p15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Para alterar apenas 1 dos itens de um array, basta informá-lo pelo índice e alterar o valor. Desta forma:</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 </a:t>
            </a:r>
            <a:r>
              <a:rPr lang="pt-BR"/>
              <a:t>Um array pode receber dados de  diversos tipos diferentes sem problema algum. Assim como é possível ter um array dentro de outro.</a:t>
            </a:r>
            <a:endParaRPr/>
          </a:p>
        </p:txBody>
      </p:sp>
      <p:pic>
        <p:nvPicPr>
          <p:cNvPr id="1111" name="Google Shape;1111;p150"/>
          <p:cNvPicPr preferRelativeResize="0"/>
          <p:nvPr/>
        </p:nvPicPr>
        <p:blipFill>
          <a:blip r:embed="rId3">
            <a:alphaModFix/>
          </a:blip>
          <a:stretch>
            <a:fillRect/>
          </a:stretch>
        </p:blipFill>
        <p:spPr>
          <a:xfrm>
            <a:off x="827475" y="2267050"/>
            <a:ext cx="3270223" cy="304700"/>
          </a:xfrm>
          <a:prstGeom prst="rect">
            <a:avLst/>
          </a:prstGeom>
          <a:noFill/>
          <a:ln>
            <a:noFill/>
          </a:ln>
        </p:spPr>
      </p:pic>
      <p:pic>
        <p:nvPicPr>
          <p:cNvPr id="1112" name="Google Shape;1112;p150"/>
          <p:cNvPicPr preferRelativeResize="0"/>
          <p:nvPr/>
        </p:nvPicPr>
        <p:blipFill>
          <a:blip r:embed="rId4">
            <a:alphaModFix/>
          </a:blip>
          <a:stretch>
            <a:fillRect/>
          </a:stretch>
        </p:blipFill>
        <p:spPr>
          <a:xfrm>
            <a:off x="4097700" y="2267058"/>
            <a:ext cx="2657172" cy="3047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15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Arrays no Javascript: length</a:t>
            </a:r>
            <a:endParaRPr/>
          </a:p>
        </p:txBody>
      </p:sp>
      <p:sp>
        <p:nvSpPr>
          <p:cNvPr id="1118" name="Google Shape;1118;p15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método length retorna a quantidade de elementos que o array possui, se ele tiver 5 elementos, irá retornar o número 5 e por ai vai:</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Inclusive, pode usar esta forma para acessar o último elemento, sem que precise ficar contando quantos elementos possui:</a:t>
            </a:r>
            <a:endParaRPr/>
          </a:p>
        </p:txBody>
      </p:sp>
      <p:pic>
        <p:nvPicPr>
          <p:cNvPr id="1119" name="Google Shape;1119;p151"/>
          <p:cNvPicPr preferRelativeResize="0"/>
          <p:nvPr/>
        </p:nvPicPr>
        <p:blipFill>
          <a:blip r:embed="rId3">
            <a:alphaModFix/>
          </a:blip>
          <a:stretch>
            <a:fillRect/>
          </a:stretch>
        </p:blipFill>
        <p:spPr>
          <a:xfrm>
            <a:off x="827475" y="2233481"/>
            <a:ext cx="5442326" cy="237550"/>
          </a:xfrm>
          <a:prstGeom prst="rect">
            <a:avLst/>
          </a:prstGeom>
          <a:noFill/>
          <a:ln>
            <a:noFill/>
          </a:ln>
        </p:spPr>
      </p:pic>
      <p:pic>
        <p:nvPicPr>
          <p:cNvPr id="1120" name="Google Shape;1120;p151"/>
          <p:cNvPicPr preferRelativeResize="0"/>
          <p:nvPr/>
        </p:nvPicPr>
        <p:blipFill>
          <a:blip r:embed="rId4">
            <a:alphaModFix/>
          </a:blip>
          <a:stretch>
            <a:fillRect/>
          </a:stretch>
        </p:blipFill>
        <p:spPr>
          <a:xfrm>
            <a:off x="6269808" y="2223663"/>
            <a:ext cx="161925" cy="257175"/>
          </a:xfrm>
          <a:prstGeom prst="rect">
            <a:avLst/>
          </a:prstGeom>
          <a:noFill/>
          <a:ln>
            <a:noFill/>
          </a:ln>
        </p:spPr>
      </p:pic>
      <p:pic>
        <p:nvPicPr>
          <p:cNvPr id="1121" name="Google Shape;1121;p151"/>
          <p:cNvPicPr preferRelativeResize="0"/>
          <p:nvPr/>
        </p:nvPicPr>
        <p:blipFill>
          <a:blip r:embed="rId5">
            <a:alphaModFix/>
          </a:blip>
          <a:stretch>
            <a:fillRect/>
          </a:stretch>
        </p:blipFill>
        <p:spPr>
          <a:xfrm>
            <a:off x="1461362" y="3482425"/>
            <a:ext cx="5442325" cy="156978"/>
          </a:xfrm>
          <a:prstGeom prst="rect">
            <a:avLst/>
          </a:prstGeom>
          <a:noFill/>
          <a:ln>
            <a:noFill/>
          </a:ln>
        </p:spPr>
      </p:pic>
      <p:pic>
        <p:nvPicPr>
          <p:cNvPr id="1122" name="Google Shape;1122;p151"/>
          <p:cNvPicPr preferRelativeResize="0"/>
          <p:nvPr/>
        </p:nvPicPr>
        <p:blipFill>
          <a:blip r:embed="rId6">
            <a:alphaModFix/>
          </a:blip>
          <a:stretch>
            <a:fillRect/>
          </a:stretch>
        </p:blipFill>
        <p:spPr>
          <a:xfrm>
            <a:off x="3694798" y="3639398"/>
            <a:ext cx="975455" cy="2571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5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Arrays no Javascript: push()</a:t>
            </a:r>
            <a:endParaRPr/>
          </a:p>
        </p:txBody>
      </p:sp>
      <p:sp>
        <p:nvSpPr>
          <p:cNvPr id="1128" name="Google Shape;1128;p15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 forma mais fácil de adicionar um novo elemento no javascript sem que precise ficar usando o índice específico, basta usar o método ‘push’. Por exemplo: </a:t>
            </a:r>
            <a:endParaRPr/>
          </a:p>
        </p:txBody>
      </p:sp>
      <p:pic>
        <p:nvPicPr>
          <p:cNvPr id="1129" name="Google Shape;1129;p152"/>
          <p:cNvPicPr preferRelativeResize="0"/>
          <p:nvPr/>
        </p:nvPicPr>
        <p:blipFill>
          <a:blip r:embed="rId3">
            <a:alphaModFix/>
          </a:blip>
          <a:stretch>
            <a:fillRect/>
          </a:stretch>
        </p:blipFill>
        <p:spPr>
          <a:xfrm>
            <a:off x="2120363" y="2485150"/>
            <a:ext cx="4124325" cy="1543050"/>
          </a:xfrm>
          <a:prstGeom prst="rect">
            <a:avLst/>
          </a:prstGeom>
          <a:noFill/>
          <a:ln>
            <a:noFill/>
          </a:ln>
        </p:spPr>
      </p:pic>
      <p:pic>
        <p:nvPicPr>
          <p:cNvPr id="1130" name="Google Shape;1130;p152"/>
          <p:cNvPicPr preferRelativeResize="0"/>
          <p:nvPr/>
        </p:nvPicPr>
        <p:blipFill>
          <a:blip r:embed="rId4">
            <a:alphaModFix/>
          </a:blip>
          <a:stretch>
            <a:fillRect/>
          </a:stretch>
        </p:blipFill>
        <p:spPr>
          <a:xfrm>
            <a:off x="2870588" y="4028207"/>
            <a:ext cx="2623900" cy="2503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5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Arrays no Javascript: adicionando valores com length</a:t>
            </a:r>
            <a:endParaRPr/>
          </a:p>
        </p:txBody>
      </p:sp>
      <p:sp>
        <p:nvSpPr>
          <p:cNvPr id="1136" name="Google Shape;1136;p15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Mas caso você queira adicionar valores sem o push, basta usar o ‘nomeArray[nomeArray.length]’ para adicionar o valor por último automaticamente.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 </a:t>
            </a:r>
            <a:r>
              <a:rPr lang="pt-BR"/>
              <a:t>No entanto, dessa forma é capaz de gerar algum tipo de erro.</a:t>
            </a:r>
            <a:endParaRPr/>
          </a:p>
        </p:txBody>
      </p:sp>
      <p:pic>
        <p:nvPicPr>
          <p:cNvPr id="1137" name="Google Shape;1137;p153"/>
          <p:cNvPicPr preferRelativeResize="0"/>
          <p:nvPr/>
        </p:nvPicPr>
        <p:blipFill>
          <a:blip r:embed="rId3">
            <a:alphaModFix/>
          </a:blip>
          <a:stretch>
            <a:fillRect/>
          </a:stretch>
        </p:blipFill>
        <p:spPr>
          <a:xfrm>
            <a:off x="827475" y="2495609"/>
            <a:ext cx="3295775" cy="270875"/>
          </a:xfrm>
          <a:prstGeom prst="rect">
            <a:avLst/>
          </a:prstGeom>
          <a:noFill/>
          <a:ln>
            <a:noFill/>
          </a:ln>
        </p:spPr>
      </p:pic>
      <p:pic>
        <p:nvPicPr>
          <p:cNvPr id="1138" name="Google Shape;1138;p153"/>
          <p:cNvPicPr preferRelativeResize="0"/>
          <p:nvPr/>
        </p:nvPicPr>
        <p:blipFill>
          <a:blip r:embed="rId4">
            <a:alphaModFix/>
          </a:blip>
          <a:stretch>
            <a:fillRect/>
          </a:stretch>
        </p:blipFill>
        <p:spPr>
          <a:xfrm>
            <a:off x="4123250" y="2495606"/>
            <a:ext cx="3639427" cy="2708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15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Arrays no Javascript: isArray()</a:t>
            </a:r>
            <a:endParaRPr/>
          </a:p>
        </p:txBody>
      </p:sp>
      <p:sp>
        <p:nvSpPr>
          <p:cNvPr id="1144" name="Google Shape;1144;p15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método ‘isArray’ verifica se determinada variável ou valor é um array.</a:t>
            </a:r>
            <a:endParaRPr/>
          </a:p>
          <a:p>
            <a:pPr marL="0" lvl="0" indent="0" algn="l" rtl="0">
              <a:spcBef>
                <a:spcPts val="800"/>
              </a:spcBef>
              <a:spcAft>
                <a:spcPts val="0"/>
              </a:spcAft>
              <a:buNone/>
            </a:pPr>
            <a:r>
              <a:rPr lang="pt-BR"/>
              <a:t>Sua sintaxe é: </a:t>
            </a:r>
            <a:endParaRPr/>
          </a:p>
          <a:p>
            <a:pPr marL="0" lvl="0" indent="0" algn="l" rtl="0">
              <a:spcBef>
                <a:spcPts val="800"/>
              </a:spcBef>
              <a:spcAft>
                <a:spcPts val="0"/>
              </a:spcAft>
              <a:buNone/>
            </a:pPr>
            <a:r>
              <a:rPr lang="pt-BR"/>
              <a:t>Array.isArray(nomeArray)</a:t>
            </a:r>
            <a:endParaRPr/>
          </a:p>
          <a:p>
            <a:pPr marL="0" lvl="0" indent="0" algn="l" rtl="0">
              <a:spcBef>
                <a:spcPts val="800"/>
              </a:spcBef>
              <a:spcAft>
                <a:spcPts val="0"/>
              </a:spcAft>
              <a:buNone/>
            </a:pPr>
            <a:endParaRPr/>
          </a:p>
          <a:p>
            <a:pPr marL="0" lvl="0" indent="0" algn="l" rtl="0">
              <a:spcBef>
                <a:spcPts val="800"/>
              </a:spcBef>
              <a:spcAft>
                <a:spcPts val="0"/>
              </a:spcAft>
              <a:buNone/>
            </a:pPr>
            <a:r>
              <a:rPr lang="pt-BR"/>
              <a:t>O valor que será gerado (true ou false) pode ser armazenado dentro de uma variável ou exibido diretamente. Por exemplo:</a:t>
            </a:r>
            <a:endParaRPr/>
          </a:p>
        </p:txBody>
      </p:sp>
      <p:pic>
        <p:nvPicPr>
          <p:cNvPr id="1145" name="Google Shape;1145;p154"/>
          <p:cNvPicPr preferRelativeResize="0"/>
          <p:nvPr/>
        </p:nvPicPr>
        <p:blipFill>
          <a:blip r:embed="rId3">
            <a:alphaModFix/>
          </a:blip>
          <a:stretch>
            <a:fillRect/>
          </a:stretch>
        </p:blipFill>
        <p:spPr>
          <a:xfrm>
            <a:off x="827475" y="3724154"/>
            <a:ext cx="5139524" cy="210700"/>
          </a:xfrm>
          <a:prstGeom prst="rect">
            <a:avLst/>
          </a:prstGeom>
          <a:noFill/>
          <a:ln>
            <a:noFill/>
          </a:ln>
        </p:spPr>
      </p:pic>
      <p:pic>
        <p:nvPicPr>
          <p:cNvPr id="1146" name="Google Shape;1146;p154"/>
          <p:cNvPicPr preferRelativeResize="0"/>
          <p:nvPr/>
        </p:nvPicPr>
        <p:blipFill>
          <a:blip r:embed="rId4">
            <a:alphaModFix/>
          </a:blip>
          <a:stretch>
            <a:fillRect/>
          </a:stretch>
        </p:blipFill>
        <p:spPr>
          <a:xfrm>
            <a:off x="5967008" y="3715200"/>
            <a:ext cx="371475" cy="2286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15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arrays no Javascript: toString()</a:t>
            </a:r>
            <a:endParaRPr/>
          </a:p>
        </p:txBody>
      </p:sp>
      <p:sp>
        <p:nvSpPr>
          <p:cNvPr id="1152" name="Google Shape;1152;p15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método ‘toString’ não é exclusivo para arrays e pode ser usado em qualquer tipo de dado, fora string. Ele transforma o array em uma variável do tipo string, onde todos os valores se tornam um só (separados por vírgula). Por exemplo:</a:t>
            </a:r>
            <a:endParaRPr/>
          </a:p>
        </p:txBody>
      </p:sp>
      <p:pic>
        <p:nvPicPr>
          <p:cNvPr id="1153" name="Google Shape;1153;p155"/>
          <p:cNvPicPr preferRelativeResize="0"/>
          <p:nvPr/>
        </p:nvPicPr>
        <p:blipFill>
          <a:blip r:embed="rId3">
            <a:alphaModFix/>
          </a:blip>
          <a:stretch>
            <a:fillRect/>
          </a:stretch>
        </p:blipFill>
        <p:spPr>
          <a:xfrm>
            <a:off x="827475" y="2788725"/>
            <a:ext cx="4552600" cy="447800"/>
          </a:xfrm>
          <a:prstGeom prst="rect">
            <a:avLst/>
          </a:prstGeom>
          <a:noFill/>
          <a:ln>
            <a:noFill/>
          </a:ln>
        </p:spPr>
      </p:pic>
      <p:pic>
        <p:nvPicPr>
          <p:cNvPr id="1154" name="Google Shape;1154;p155"/>
          <p:cNvPicPr preferRelativeResize="0"/>
          <p:nvPr/>
        </p:nvPicPr>
        <p:blipFill>
          <a:blip r:embed="rId4">
            <a:alphaModFix/>
          </a:blip>
          <a:stretch>
            <a:fillRect/>
          </a:stretch>
        </p:blipFill>
        <p:spPr>
          <a:xfrm>
            <a:off x="5380075" y="2788725"/>
            <a:ext cx="3083713" cy="4478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15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arrays no Javascript: join()</a:t>
            </a:r>
            <a:endParaRPr/>
          </a:p>
        </p:txBody>
      </p:sp>
      <p:sp>
        <p:nvSpPr>
          <p:cNvPr id="1160" name="Google Shape;1160;p15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Este método é similar ao ‘toString’ a diferença é que você pode escolher a forma em que os valores ficarão separados por meio do parâmetro, por exemplo: </a:t>
            </a:r>
            <a:endParaRPr/>
          </a:p>
        </p:txBody>
      </p:sp>
      <p:pic>
        <p:nvPicPr>
          <p:cNvPr id="1161" name="Google Shape;1161;p156"/>
          <p:cNvPicPr preferRelativeResize="0"/>
          <p:nvPr/>
        </p:nvPicPr>
        <p:blipFill>
          <a:blip r:embed="rId3">
            <a:alphaModFix/>
          </a:blip>
          <a:stretch>
            <a:fillRect/>
          </a:stretch>
        </p:blipFill>
        <p:spPr>
          <a:xfrm>
            <a:off x="827475" y="2571747"/>
            <a:ext cx="3893125" cy="404950"/>
          </a:xfrm>
          <a:prstGeom prst="rect">
            <a:avLst/>
          </a:prstGeom>
          <a:noFill/>
          <a:ln>
            <a:noFill/>
          </a:ln>
        </p:spPr>
      </p:pic>
      <p:pic>
        <p:nvPicPr>
          <p:cNvPr id="1162" name="Google Shape;1162;p156"/>
          <p:cNvPicPr preferRelativeResize="0"/>
          <p:nvPr/>
        </p:nvPicPr>
        <p:blipFill>
          <a:blip r:embed="rId4">
            <a:alphaModFix/>
          </a:blip>
          <a:stretch>
            <a:fillRect/>
          </a:stretch>
        </p:blipFill>
        <p:spPr>
          <a:xfrm>
            <a:off x="4720610" y="2571750"/>
            <a:ext cx="3390564" cy="4049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15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arrays no Javascript: push() e pop()</a:t>
            </a:r>
            <a:endParaRPr/>
          </a:p>
        </p:txBody>
      </p:sp>
      <p:sp>
        <p:nvSpPr>
          <p:cNvPr id="1168" name="Google Shape;1168;p15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Ao contrário do método ‘push’, que serve para adicionar um novo valor ao array na última posição, o método ‘pop’ serve para remover o último valor do array. Por exemplo:</a:t>
            </a:r>
            <a:endParaRPr/>
          </a:p>
        </p:txBody>
      </p:sp>
      <p:pic>
        <p:nvPicPr>
          <p:cNvPr id="1169" name="Google Shape;1169;p157"/>
          <p:cNvPicPr preferRelativeResize="0"/>
          <p:nvPr/>
        </p:nvPicPr>
        <p:blipFill>
          <a:blip r:embed="rId3">
            <a:alphaModFix/>
          </a:blip>
          <a:stretch>
            <a:fillRect/>
          </a:stretch>
        </p:blipFill>
        <p:spPr>
          <a:xfrm>
            <a:off x="2067975" y="2571738"/>
            <a:ext cx="4229100" cy="1666875"/>
          </a:xfrm>
          <a:prstGeom prst="rect">
            <a:avLst/>
          </a:prstGeom>
          <a:noFill/>
          <a:ln>
            <a:noFill/>
          </a:ln>
        </p:spPr>
      </p:pic>
      <p:pic>
        <p:nvPicPr>
          <p:cNvPr id="1170" name="Google Shape;1170;p157"/>
          <p:cNvPicPr preferRelativeResize="0"/>
          <p:nvPr/>
        </p:nvPicPr>
        <p:blipFill>
          <a:blip r:embed="rId4">
            <a:alphaModFix/>
          </a:blip>
          <a:stretch>
            <a:fillRect/>
          </a:stretch>
        </p:blipFill>
        <p:spPr>
          <a:xfrm>
            <a:off x="3157013" y="4238625"/>
            <a:ext cx="2051023" cy="3047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15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arrays no Javascript: shift()</a:t>
            </a:r>
            <a:endParaRPr/>
          </a:p>
        </p:txBody>
      </p:sp>
      <p:sp>
        <p:nvSpPr>
          <p:cNvPr id="1176" name="Google Shape;1176;p15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método ‘shift’ também serve para remover os valores como o ‘pop’, a diferença é que ele remove o primeiro valor do array, e subtrai 1 dos índices de todos os outros valores.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Caso você use este método e o armazene em uma variável, ela receberá o valor que o ‘shift’ jogou fora. Por exemplo:</a:t>
            </a:r>
            <a:endParaRPr/>
          </a:p>
        </p:txBody>
      </p:sp>
      <p:pic>
        <p:nvPicPr>
          <p:cNvPr id="1177" name="Google Shape;1177;p158"/>
          <p:cNvPicPr preferRelativeResize="0"/>
          <p:nvPr/>
        </p:nvPicPr>
        <p:blipFill>
          <a:blip r:embed="rId3">
            <a:alphaModFix/>
          </a:blip>
          <a:stretch>
            <a:fillRect/>
          </a:stretch>
        </p:blipFill>
        <p:spPr>
          <a:xfrm>
            <a:off x="827475" y="2571760"/>
            <a:ext cx="3335950" cy="279875"/>
          </a:xfrm>
          <a:prstGeom prst="rect">
            <a:avLst/>
          </a:prstGeom>
          <a:noFill/>
          <a:ln>
            <a:noFill/>
          </a:ln>
        </p:spPr>
      </p:pic>
      <p:pic>
        <p:nvPicPr>
          <p:cNvPr id="1178" name="Google Shape;1178;p158"/>
          <p:cNvPicPr preferRelativeResize="0"/>
          <p:nvPr/>
        </p:nvPicPr>
        <p:blipFill>
          <a:blip r:embed="rId4">
            <a:alphaModFix/>
          </a:blip>
          <a:stretch>
            <a:fillRect/>
          </a:stretch>
        </p:blipFill>
        <p:spPr>
          <a:xfrm>
            <a:off x="4163421" y="2571750"/>
            <a:ext cx="2137194" cy="279875"/>
          </a:xfrm>
          <a:prstGeom prst="rect">
            <a:avLst/>
          </a:prstGeom>
          <a:noFill/>
          <a:ln>
            <a:noFill/>
          </a:ln>
        </p:spPr>
      </p:pic>
      <p:pic>
        <p:nvPicPr>
          <p:cNvPr id="1179" name="Google Shape;1179;p158"/>
          <p:cNvPicPr preferRelativeResize="0"/>
          <p:nvPr/>
        </p:nvPicPr>
        <p:blipFill>
          <a:blip r:embed="rId5">
            <a:alphaModFix/>
          </a:blip>
          <a:stretch>
            <a:fillRect/>
          </a:stretch>
        </p:blipFill>
        <p:spPr>
          <a:xfrm>
            <a:off x="827475" y="3668922"/>
            <a:ext cx="3335950" cy="348503"/>
          </a:xfrm>
          <a:prstGeom prst="rect">
            <a:avLst/>
          </a:prstGeom>
          <a:noFill/>
          <a:ln>
            <a:noFill/>
          </a:ln>
        </p:spPr>
      </p:pic>
      <p:pic>
        <p:nvPicPr>
          <p:cNvPr id="1180" name="Google Shape;1180;p158"/>
          <p:cNvPicPr preferRelativeResize="0"/>
          <p:nvPr/>
        </p:nvPicPr>
        <p:blipFill>
          <a:blip r:embed="rId6">
            <a:alphaModFix/>
          </a:blip>
          <a:stretch>
            <a:fillRect/>
          </a:stretch>
        </p:blipFill>
        <p:spPr>
          <a:xfrm>
            <a:off x="4163421" y="3668932"/>
            <a:ext cx="755083" cy="348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Palavras-Chave no Javascript</a:t>
            </a:r>
            <a:endParaRPr/>
          </a:p>
        </p:txBody>
      </p:sp>
      <p:sp>
        <p:nvSpPr>
          <p:cNvPr id="285" name="Google Shape;285;p4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Vou mostrar uma lista de palavras-chave (realizam determinada ação dentro do javascript) que não podem ser escolhidas como nome de variáveis.</a:t>
            </a:r>
            <a:endParaRPr/>
          </a:p>
        </p:txBody>
      </p:sp>
      <p:pic>
        <p:nvPicPr>
          <p:cNvPr id="286" name="Google Shape;286;p43"/>
          <p:cNvPicPr preferRelativeResize="0"/>
          <p:nvPr/>
        </p:nvPicPr>
        <p:blipFill>
          <a:blip r:embed="rId3">
            <a:alphaModFix/>
          </a:blip>
          <a:stretch>
            <a:fillRect/>
          </a:stretch>
        </p:blipFill>
        <p:spPr>
          <a:xfrm>
            <a:off x="1688500" y="2429899"/>
            <a:ext cx="4988050" cy="22565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15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arrays no Javascript: unshift()</a:t>
            </a:r>
            <a:endParaRPr/>
          </a:p>
        </p:txBody>
      </p:sp>
      <p:sp>
        <p:nvSpPr>
          <p:cNvPr id="1186" name="Google Shape;1186;p15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Se o ‘shift’ remove o primeiro valor, o ‘unshift’ serve para adicionar um valor na primeira posição do array, ao fazer isso ele atualiza somando +1 a todos os outros índices. Por exemplo: </a:t>
            </a:r>
            <a:endParaRPr/>
          </a:p>
        </p:txBody>
      </p:sp>
      <p:pic>
        <p:nvPicPr>
          <p:cNvPr id="1187" name="Google Shape;1187;p159"/>
          <p:cNvPicPr preferRelativeResize="0"/>
          <p:nvPr/>
        </p:nvPicPr>
        <p:blipFill>
          <a:blip r:embed="rId3">
            <a:alphaModFix/>
          </a:blip>
          <a:stretch>
            <a:fillRect/>
          </a:stretch>
        </p:blipFill>
        <p:spPr>
          <a:xfrm>
            <a:off x="2581113" y="2571738"/>
            <a:ext cx="3202825" cy="324600"/>
          </a:xfrm>
          <a:prstGeom prst="rect">
            <a:avLst/>
          </a:prstGeom>
          <a:noFill/>
          <a:ln>
            <a:noFill/>
          </a:ln>
        </p:spPr>
      </p:pic>
      <p:pic>
        <p:nvPicPr>
          <p:cNvPr id="1188" name="Google Shape;1188;p159"/>
          <p:cNvPicPr preferRelativeResize="0"/>
          <p:nvPr/>
        </p:nvPicPr>
        <p:blipFill>
          <a:blip r:embed="rId4">
            <a:alphaModFix/>
          </a:blip>
          <a:stretch>
            <a:fillRect/>
          </a:stretch>
        </p:blipFill>
        <p:spPr>
          <a:xfrm>
            <a:off x="2581113" y="2896362"/>
            <a:ext cx="3202825" cy="304427"/>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6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arrays no Javascript: concat()</a:t>
            </a:r>
            <a:endParaRPr/>
          </a:p>
        </p:txBody>
      </p:sp>
      <p:sp>
        <p:nvSpPr>
          <p:cNvPr id="1194" name="Google Shape;1194;p16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método ‘concat’ também serve para concatenar arrays, especificando o array a ser concatenado como parâmetro dentro dos parênteses, desse jeito:</a:t>
            </a:r>
            <a:endParaRPr/>
          </a:p>
        </p:txBody>
      </p:sp>
      <p:pic>
        <p:nvPicPr>
          <p:cNvPr id="1195" name="Google Shape;1195;p160"/>
          <p:cNvPicPr preferRelativeResize="0"/>
          <p:nvPr/>
        </p:nvPicPr>
        <p:blipFill>
          <a:blip r:embed="rId3">
            <a:alphaModFix/>
          </a:blip>
          <a:stretch>
            <a:fillRect/>
          </a:stretch>
        </p:blipFill>
        <p:spPr>
          <a:xfrm>
            <a:off x="2754400" y="2439650"/>
            <a:ext cx="2856250" cy="2260175"/>
          </a:xfrm>
          <a:prstGeom prst="rect">
            <a:avLst/>
          </a:prstGeom>
          <a:noFill/>
          <a:ln>
            <a:noFill/>
          </a:ln>
        </p:spPr>
      </p:pic>
      <p:pic>
        <p:nvPicPr>
          <p:cNvPr id="1196" name="Google Shape;1196;p160"/>
          <p:cNvPicPr preferRelativeResize="0"/>
          <p:nvPr/>
        </p:nvPicPr>
        <p:blipFill>
          <a:blip r:embed="rId4">
            <a:alphaModFix/>
          </a:blip>
          <a:stretch>
            <a:fillRect/>
          </a:stretch>
        </p:blipFill>
        <p:spPr>
          <a:xfrm>
            <a:off x="962600" y="4767475"/>
            <a:ext cx="6439850" cy="2370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16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arrays no Javascript: splice()</a:t>
            </a:r>
            <a:endParaRPr/>
          </a:p>
        </p:txBody>
      </p:sp>
      <p:sp>
        <p:nvSpPr>
          <p:cNvPr id="1202" name="Google Shape;1202;p16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Há dois tipos de uso para o ‘splice’, mas vamos por partes. Ele serve tanto para adicionar, quanto para remover elementos. Sua diferença dos anteriores é que ele pode estar removendo no meio do array, através dos índices.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O primeiro número informado indica a posição em que ele irá adicionar ou remover. Já o segundo, indica quantos elementos serão removidos e como foi informado 0, nenhum foi.</a:t>
            </a:r>
            <a:endParaRPr/>
          </a:p>
        </p:txBody>
      </p:sp>
      <p:pic>
        <p:nvPicPr>
          <p:cNvPr id="1203" name="Google Shape;1203;p161"/>
          <p:cNvPicPr preferRelativeResize="0"/>
          <p:nvPr/>
        </p:nvPicPr>
        <p:blipFill>
          <a:blip r:embed="rId3">
            <a:alphaModFix/>
          </a:blip>
          <a:stretch>
            <a:fillRect/>
          </a:stretch>
        </p:blipFill>
        <p:spPr>
          <a:xfrm>
            <a:off x="2542535" y="2773197"/>
            <a:ext cx="3279975" cy="567525"/>
          </a:xfrm>
          <a:prstGeom prst="rect">
            <a:avLst/>
          </a:prstGeom>
          <a:noFill/>
          <a:ln>
            <a:noFill/>
          </a:ln>
        </p:spPr>
      </p:pic>
      <p:pic>
        <p:nvPicPr>
          <p:cNvPr id="1204" name="Google Shape;1204;p161"/>
          <p:cNvPicPr preferRelativeResize="0"/>
          <p:nvPr/>
        </p:nvPicPr>
        <p:blipFill>
          <a:blip r:embed="rId4">
            <a:alphaModFix/>
          </a:blip>
          <a:stretch>
            <a:fillRect/>
          </a:stretch>
        </p:blipFill>
        <p:spPr>
          <a:xfrm>
            <a:off x="2542538" y="3340725"/>
            <a:ext cx="3279975" cy="42843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16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arrays no Javascript: splice()</a:t>
            </a:r>
            <a:endParaRPr/>
          </a:p>
        </p:txBody>
      </p:sp>
      <p:sp>
        <p:nvSpPr>
          <p:cNvPr id="1210" name="Google Shape;1210;p16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Agora para remover vamos fazer o seguinte:</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O segundo número indica quantos valores </a:t>
            </a:r>
            <a:r>
              <a:rPr lang="pt-BR" b="1"/>
              <a:t>a partir</a:t>
            </a:r>
            <a:r>
              <a:rPr lang="pt-BR"/>
              <a:t> da posição informada serão removidos.</a:t>
            </a:r>
            <a:endParaRPr/>
          </a:p>
          <a:p>
            <a:pPr marL="0" lvl="0" indent="0" algn="l" rtl="0">
              <a:spcBef>
                <a:spcPts val="800"/>
              </a:spcBef>
              <a:spcAft>
                <a:spcPts val="0"/>
              </a:spcAft>
              <a:buNone/>
            </a:pPr>
            <a:r>
              <a:rPr lang="pt-BR"/>
              <a:t>Como visto no exemplo acima, é possível adicionar e remover valores ao mesmo tempo com o ‘splice’.</a:t>
            </a:r>
            <a:endParaRPr/>
          </a:p>
          <a:p>
            <a:pPr marL="0" lvl="0" indent="0" algn="l" rtl="0">
              <a:spcBef>
                <a:spcPts val="800"/>
              </a:spcBef>
              <a:spcAft>
                <a:spcPts val="0"/>
              </a:spcAft>
              <a:buNone/>
            </a:pPr>
            <a:r>
              <a:rPr lang="pt-BR"/>
              <a:t>Ele também pode adicionar mais de um valor de uma vez, basta colocar uma vírgula depois do “notebook” e sair adicionando.</a:t>
            </a:r>
            <a:endParaRPr/>
          </a:p>
        </p:txBody>
      </p:sp>
      <p:pic>
        <p:nvPicPr>
          <p:cNvPr id="1211" name="Google Shape;1211;p162"/>
          <p:cNvPicPr preferRelativeResize="0"/>
          <p:nvPr/>
        </p:nvPicPr>
        <p:blipFill>
          <a:blip r:embed="rId3">
            <a:alphaModFix/>
          </a:blip>
          <a:stretch>
            <a:fillRect/>
          </a:stretch>
        </p:blipFill>
        <p:spPr>
          <a:xfrm>
            <a:off x="1154138" y="2009775"/>
            <a:ext cx="4210050" cy="819150"/>
          </a:xfrm>
          <a:prstGeom prst="rect">
            <a:avLst/>
          </a:prstGeom>
          <a:noFill/>
          <a:ln>
            <a:noFill/>
          </a:ln>
        </p:spPr>
      </p:pic>
      <p:pic>
        <p:nvPicPr>
          <p:cNvPr id="1212" name="Google Shape;1212;p162"/>
          <p:cNvPicPr preferRelativeResize="0"/>
          <p:nvPr/>
        </p:nvPicPr>
        <p:blipFill>
          <a:blip r:embed="rId4">
            <a:alphaModFix/>
          </a:blip>
          <a:stretch>
            <a:fillRect/>
          </a:stretch>
        </p:blipFill>
        <p:spPr>
          <a:xfrm>
            <a:off x="5364208" y="2009775"/>
            <a:ext cx="1907525" cy="33572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6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arrays no Javascript: Array.from()</a:t>
            </a:r>
            <a:endParaRPr/>
          </a:p>
        </p:txBody>
      </p:sp>
      <p:sp>
        <p:nvSpPr>
          <p:cNvPr id="1218" name="Google Shape;1218;p16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método ‘Array.from’ serve para transformar o parâmetro informado em um array, onde cada caractere é um valor do array. Por exemplo:</a:t>
            </a:r>
            <a:endParaRPr/>
          </a:p>
        </p:txBody>
      </p:sp>
      <p:pic>
        <p:nvPicPr>
          <p:cNvPr id="1219" name="Google Shape;1219;p163"/>
          <p:cNvPicPr preferRelativeResize="0"/>
          <p:nvPr/>
        </p:nvPicPr>
        <p:blipFill>
          <a:blip r:embed="rId3">
            <a:alphaModFix/>
          </a:blip>
          <a:stretch>
            <a:fillRect/>
          </a:stretch>
        </p:blipFill>
        <p:spPr>
          <a:xfrm>
            <a:off x="827475" y="2327513"/>
            <a:ext cx="3349100" cy="321575"/>
          </a:xfrm>
          <a:prstGeom prst="rect">
            <a:avLst/>
          </a:prstGeom>
          <a:noFill/>
          <a:ln>
            <a:noFill/>
          </a:ln>
        </p:spPr>
      </p:pic>
      <p:pic>
        <p:nvPicPr>
          <p:cNvPr id="1220" name="Google Shape;1220;p163"/>
          <p:cNvPicPr preferRelativeResize="0"/>
          <p:nvPr/>
        </p:nvPicPr>
        <p:blipFill>
          <a:blip r:embed="rId4">
            <a:alphaModFix/>
          </a:blip>
          <a:stretch>
            <a:fillRect/>
          </a:stretch>
        </p:blipFill>
        <p:spPr>
          <a:xfrm>
            <a:off x="4176569" y="2327525"/>
            <a:ext cx="1704347" cy="3215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6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arrays no Javascript: includes()</a:t>
            </a:r>
            <a:endParaRPr/>
          </a:p>
        </p:txBody>
      </p:sp>
      <p:sp>
        <p:nvSpPr>
          <p:cNvPr id="1226" name="Google Shape;1226;p16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método ‘includes’ vai verificar se a palavra informada dentro dos parênteses está em algum valor do array, caso sim, ele retorna ‘true’. Por exemplo:</a:t>
            </a:r>
            <a:endParaRPr/>
          </a:p>
        </p:txBody>
      </p:sp>
      <p:pic>
        <p:nvPicPr>
          <p:cNvPr id="1227" name="Google Shape;1227;p164"/>
          <p:cNvPicPr preferRelativeResize="0"/>
          <p:nvPr/>
        </p:nvPicPr>
        <p:blipFill>
          <a:blip r:embed="rId3">
            <a:alphaModFix/>
          </a:blip>
          <a:stretch>
            <a:fillRect/>
          </a:stretch>
        </p:blipFill>
        <p:spPr>
          <a:xfrm>
            <a:off x="827475" y="2495598"/>
            <a:ext cx="4502301" cy="324600"/>
          </a:xfrm>
          <a:prstGeom prst="rect">
            <a:avLst/>
          </a:prstGeom>
          <a:noFill/>
          <a:ln>
            <a:noFill/>
          </a:ln>
        </p:spPr>
      </p:pic>
      <p:pic>
        <p:nvPicPr>
          <p:cNvPr id="1228" name="Google Shape;1228;p164"/>
          <p:cNvPicPr preferRelativeResize="0"/>
          <p:nvPr/>
        </p:nvPicPr>
        <p:blipFill>
          <a:blip r:embed="rId4">
            <a:alphaModFix/>
          </a:blip>
          <a:stretch>
            <a:fillRect/>
          </a:stretch>
        </p:blipFill>
        <p:spPr>
          <a:xfrm>
            <a:off x="5329772" y="2495600"/>
            <a:ext cx="411992" cy="3246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16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Organizando arrays no Javascript: sort()</a:t>
            </a:r>
            <a:endParaRPr/>
          </a:p>
        </p:txBody>
      </p:sp>
      <p:sp>
        <p:nvSpPr>
          <p:cNvPr id="1234" name="Google Shape;1234;p16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método sort() serve para organizar o array em ordem alfabética.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Juntando com o método ‘reverse’ você consegue organizar o array em ordem alfabética decrescente. Por exemplo:</a:t>
            </a:r>
            <a:endParaRPr/>
          </a:p>
        </p:txBody>
      </p:sp>
      <p:pic>
        <p:nvPicPr>
          <p:cNvPr id="1235" name="Google Shape;1235;p165"/>
          <p:cNvPicPr preferRelativeResize="0"/>
          <p:nvPr/>
        </p:nvPicPr>
        <p:blipFill>
          <a:blip r:embed="rId3">
            <a:alphaModFix/>
          </a:blip>
          <a:stretch>
            <a:fillRect/>
          </a:stretch>
        </p:blipFill>
        <p:spPr>
          <a:xfrm>
            <a:off x="827463" y="2289125"/>
            <a:ext cx="4695825" cy="914400"/>
          </a:xfrm>
          <a:prstGeom prst="rect">
            <a:avLst/>
          </a:prstGeom>
          <a:noFill/>
          <a:ln>
            <a:noFill/>
          </a:ln>
        </p:spPr>
      </p:pic>
      <p:pic>
        <p:nvPicPr>
          <p:cNvPr id="1236" name="Google Shape;1236;p165"/>
          <p:cNvPicPr preferRelativeResize="0"/>
          <p:nvPr/>
        </p:nvPicPr>
        <p:blipFill>
          <a:blip r:embed="rId4">
            <a:alphaModFix/>
          </a:blip>
          <a:stretch>
            <a:fillRect/>
          </a:stretch>
        </p:blipFill>
        <p:spPr>
          <a:xfrm>
            <a:off x="5523304" y="2289125"/>
            <a:ext cx="2965269" cy="914400"/>
          </a:xfrm>
          <a:prstGeom prst="rect">
            <a:avLst/>
          </a:prstGeom>
          <a:noFill/>
          <a:ln>
            <a:noFill/>
          </a:ln>
        </p:spPr>
      </p:pic>
      <p:pic>
        <p:nvPicPr>
          <p:cNvPr id="1237" name="Google Shape;1237;p165"/>
          <p:cNvPicPr preferRelativeResize="0"/>
          <p:nvPr/>
        </p:nvPicPr>
        <p:blipFill>
          <a:blip r:embed="rId5">
            <a:alphaModFix/>
          </a:blip>
          <a:stretch>
            <a:fillRect/>
          </a:stretch>
        </p:blipFill>
        <p:spPr>
          <a:xfrm>
            <a:off x="827475" y="4102800"/>
            <a:ext cx="4152900" cy="571500"/>
          </a:xfrm>
          <a:prstGeom prst="rect">
            <a:avLst/>
          </a:prstGeom>
          <a:noFill/>
          <a:ln>
            <a:noFill/>
          </a:ln>
        </p:spPr>
      </p:pic>
      <p:pic>
        <p:nvPicPr>
          <p:cNvPr id="1238" name="Google Shape;1238;p165"/>
          <p:cNvPicPr preferRelativeResize="0"/>
          <p:nvPr/>
        </p:nvPicPr>
        <p:blipFill>
          <a:blip r:embed="rId6">
            <a:alphaModFix/>
          </a:blip>
          <a:stretch>
            <a:fillRect/>
          </a:stretch>
        </p:blipFill>
        <p:spPr>
          <a:xfrm>
            <a:off x="4980363" y="4102800"/>
            <a:ext cx="2162175" cy="5905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16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Organizando arrays numéricas no Javascript: sort()</a:t>
            </a:r>
            <a:endParaRPr/>
          </a:p>
        </p:txBody>
      </p:sp>
      <p:sp>
        <p:nvSpPr>
          <p:cNvPr id="1244" name="Google Shape;1244;p16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‘sort’ funciona muito bem para organizar arrays que possuem apenas cadeias de caracteres como valores, mas e se seus valores fossem números ao invés de string? Para isso é só usar a ‘função de comparação’ como parâmetro. Desse jeito: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Também é possível fazer ela ficar em ordem decrescente, basta inverter o ‘a’ com o ‘b’ no ‘return’. Dessa forma:</a:t>
            </a:r>
            <a:endParaRPr/>
          </a:p>
        </p:txBody>
      </p:sp>
      <p:pic>
        <p:nvPicPr>
          <p:cNvPr id="1245" name="Google Shape;1245;p166"/>
          <p:cNvPicPr preferRelativeResize="0"/>
          <p:nvPr/>
        </p:nvPicPr>
        <p:blipFill>
          <a:blip r:embed="rId3">
            <a:alphaModFix/>
          </a:blip>
          <a:stretch>
            <a:fillRect/>
          </a:stretch>
        </p:blipFill>
        <p:spPr>
          <a:xfrm>
            <a:off x="827481" y="2660609"/>
            <a:ext cx="2851970" cy="600075"/>
          </a:xfrm>
          <a:prstGeom prst="rect">
            <a:avLst/>
          </a:prstGeom>
          <a:noFill/>
          <a:ln>
            <a:noFill/>
          </a:ln>
        </p:spPr>
      </p:pic>
      <p:pic>
        <p:nvPicPr>
          <p:cNvPr id="1246" name="Google Shape;1246;p166"/>
          <p:cNvPicPr preferRelativeResize="0"/>
          <p:nvPr/>
        </p:nvPicPr>
        <p:blipFill>
          <a:blip r:embed="rId4">
            <a:alphaModFix/>
          </a:blip>
          <a:stretch>
            <a:fillRect/>
          </a:stretch>
        </p:blipFill>
        <p:spPr>
          <a:xfrm>
            <a:off x="3679458" y="2660613"/>
            <a:ext cx="1104900" cy="600075"/>
          </a:xfrm>
          <a:prstGeom prst="rect">
            <a:avLst/>
          </a:prstGeom>
          <a:noFill/>
          <a:ln>
            <a:noFill/>
          </a:ln>
        </p:spPr>
      </p:pic>
      <p:pic>
        <p:nvPicPr>
          <p:cNvPr id="1247" name="Google Shape;1247;p166"/>
          <p:cNvPicPr preferRelativeResize="0"/>
          <p:nvPr/>
        </p:nvPicPr>
        <p:blipFill>
          <a:blip r:embed="rId5">
            <a:alphaModFix/>
          </a:blip>
          <a:stretch>
            <a:fillRect/>
          </a:stretch>
        </p:blipFill>
        <p:spPr>
          <a:xfrm>
            <a:off x="827475" y="4194177"/>
            <a:ext cx="4922654" cy="492225"/>
          </a:xfrm>
          <a:prstGeom prst="rect">
            <a:avLst/>
          </a:prstGeom>
          <a:noFill/>
          <a:ln>
            <a:noFill/>
          </a:ln>
        </p:spPr>
      </p:pic>
      <p:pic>
        <p:nvPicPr>
          <p:cNvPr id="1248" name="Google Shape;1248;p166"/>
          <p:cNvPicPr preferRelativeResize="0"/>
          <p:nvPr/>
        </p:nvPicPr>
        <p:blipFill>
          <a:blip r:embed="rId6">
            <a:alphaModFix/>
          </a:blip>
          <a:stretch>
            <a:fillRect/>
          </a:stretch>
        </p:blipFill>
        <p:spPr>
          <a:xfrm>
            <a:off x="5750126" y="4194175"/>
            <a:ext cx="992793" cy="49222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16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Organizando arrays no Javascript: reverse()</a:t>
            </a:r>
            <a:endParaRPr/>
          </a:p>
        </p:txBody>
      </p:sp>
      <p:sp>
        <p:nvSpPr>
          <p:cNvPr id="1254" name="Google Shape;1254;p16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Como visto anteriormente, o método ‘reverse’ serve para inverter a ordem do array. Por exemplo, o último elemento iria virar o primeiro, assim como vice-versa. Dessa forma:</a:t>
            </a:r>
            <a:endParaRPr/>
          </a:p>
        </p:txBody>
      </p:sp>
      <p:pic>
        <p:nvPicPr>
          <p:cNvPr id="1255" name="Google Shape;1255;p167"/>
          <p:cNvPicPr preferRelativeResize="0"/>
          <p:nvPr/>
        </p:nvPicPr>
        <p:blipFill>
          <a:blip r:embed="rId3">
            <a:alphaModFix/>
          </a:blip>
          <a:stretch>
            <a:fillRect/>
          </a:stretch>
        </p:blipFill>
        <p:spPr>
          <a:xfrm>
            <a:off x="827486" y="2571746"/>
            <a:ext cx="3291640" cy="638175"/>
          </a:xfrm>
          <a:prstGeom prst="rect">
            <a:avLst/>
          </a:prstGeom>
          <a:noFill/>
          <a:ln>
            <a:noFill/>
          </a:ln>
        </p:spPr>
      </p:pic>
      <p:pic>
        <p:nvPicPr>
          <p:cNvPr id="1256" name="Google Shape;1256;p167"/>
          <p:cNvPicPr preferRelativeResize="0"/>
          <p:nvPr/>
        </p:nvPicPr>
        <p:blipFill>
          <a:blip r:embed="rId4">
            <a:alphaModFix/>
          </a:blip>
          <a:stretch>
            <a:fillRect/>
          </a:stretch>
        </p:blipFill>
        <p:spPr>
          <a:xfrm>
            <a:off x="4119113" y="2571738"/>
            <a:ext cx="2162175" cy="63817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16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Fazendo iterações nos arrays: map()</a:t>
            </a:r>
            <a:endParaRPr/>
          </a:p>
        </p:txBody>
      </p:sp>
      <p:sp>
        <p:nvSpPr>
          <p:cNvPr id="1262" name="Google Shape;1262;p16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Este método serve para criar uma nova função a partir de outras operações. Veja esse código para facilitar mais a compreensão: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p:txBody>
      </p:sp>
      <p:pic>
        <p:nvPicPr>
          <p:cNvPr id="1263" name="Google Shape;1263;p168"/>
          <p:cNvPicPr preferRelativeResize="0"/>
          <p:nvPr/>
        </p:nvPicPr>
        <p:blipFill>
          <a:blip r:embed="rId3">
            <a:alphaModFix/>
          </a:blip>
          <a:stretch>
            <a:fillRect/>
          </a:stretch>
        </p:blipFill>
        <p:spPr>
          <a:xfrm>
            <a:off x="2509566" y="2200350"/>
            <a:ext cx="3345946" cy="1050300"/>
          </a:xfrm>
          <a:prstGeom prst="rect">
            <a:avLst/>
          </a:prstGeom>
          <a:noFill/>
          <a:ln>
            <a:noFill/>
          </a:ln>
        </p:spPr>
      </p:pic>
      <p:pic>
        <p:nvPicPr>
          <p:cNvPr id="1264" name="Google Shape;1264;p168"/>
          <p:cNvPicPr preferRelativeResize="0"/>
          <p:nvPr/>
        </p:nvPicPr>
        <p:blipFill>
          <a:blip r:embed="rId4">
            <a:alphaModFix/>
          </a:blip>
          <a:stretch>
            <a:fillRect/>
          </a:stretch>
        </p:blipFill>
        <p:spPr>
          <a:xfrm>
            <a:off x="3471361" y="3250650"/>
            <a:ext cx="1422325" cy="344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Sintaxe no Javascript</a:t>
            </a:r>
            <a:endParaRPr/>
          </a:p>
        </p:txBody>
      </p:sp>
      <p:sp>
        <p:nvSpPr>
          <p:cNvPr id="292" name="Google Shape;292;p4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Os slides de sintaxe serão para explicar como é escrito determinadas linhas de código, é necessário para evitar possíveis erros de interpretação do navegador.</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6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Fazendo iterações nos arrays:</a:t>
            </a:r>
            <a:endParaRPr/>
          </a:p>
          <a:p>
            <a:pPr marL="0" lvl="0" indent="0" algn="l" rtl="0">
              <a:spcBef>
                <a:spcPts val="0"/>
              </a:spcBef>
              <a:spcAft>
                <a:spcPts val="0"/>
              </a:spcAft>
              <a:buNone/>
            </a:pPr>
            <a:r>
              <a:rPr lang="pt-BR"/>
              <a:t>map()</a:t>
            </a:r>
            <a:endParaRPr/>
          </a:p>
        </p:txBody>
      </p:sp>
      <p:sp>
        <p:nvSpPr>
          <p:cNvPr id="1270" name="Google Shape;1270;p16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a:p>
            <a:pPr marL="0" lvl="0" indent="0" algn="l" rtl="0">
              <a:spcBef>
                <a:spcPts val="800"/>
              </a:spcBef>
              <a:spcAft>
                <a:spcPts val="0"/>
              </a:spcAft>
              <a:buNone/>
            </a:pPr>
            <a:r>
              <a:rPr lang="pt-BR"/>
              <a:t>Nesta linha podemos ver que uma nova constante é criada para receber o primeiro array, e usa o método ‘map()’ para enviar o nome de uma função.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Nesta função nós dizemos que cada valor será multiplicado por 2 neste novo array.</a:t>
            </a:r>
            <a:endParaRPr/>
          </a:p>
          <a:p>
            <a:pPr marL="0" lvl="0" indent="0" algn="l" rtl="0">
              <a:spcBef>
                <a:spcPts val="800"/>
              </a:spcBef>
              <a:spcAft>
                <a:spcPts val="0"/>
              </a:spcAft>
              <a:buNone/>
            </a:pPr>
            <a:endParaRPr/>
          </a:p>
          <a:p>
            <a:pPr marL="0" lvl="0" indent="0" algn="l" rtl="0">
              <a:spcBef>
                <a:spcPts val="800"/>
              </a:spcBef>
              <a:spcAft>
                <a:spcPts val="0"/>
              </a:spcAft>
              <a:buNone/>
            </a:pPr>
            <a:r>
              <a:rPr lang="pt-BR"/>
              <a:t>E nesta linha nós exibimos o novo array com as alterações já feitas.</a:t>
            </a:r>
            <a:endParaRPr/>
          </a:p>
        </p:txBody>
      </p:sp>
      <p:pic>
        <p:nvPicPr>
          <p:cNvPr id="1271" name="Google Shape;1271;p169"/>
          <p:cNvPicPr preferRelativeResize="0"/>
          <p:nvPr/>
        </p:nvPicPr>
        <p:blipFill>
          <a:blip r:embed="rId3">
            <a:alphaModFix/>
          </a:blip>
          <a:stretch>
            <a:fillRect/>
          </a:stretch>
        </p:blipFill>
        <p:spPr>
          <a:xfrm>
            <a:off x="2160013" y="1539705"/>
            <a:ext cx="4045025" cy="219575"/>
          </a:xfrm>
          <a:prstGeom prst="rect">
            <a:avLst/>
          </a:prstGeom>
          <a:noFill/>
          <a:ln>
            <a:noFill/>
          </a:ln>
        </p:spPr>
      </p:pic>
      <p:pic>
        <p:nvPicPr>
          <p:cNvPr id="1272" name="Google Shape;1272;p169"/>
          <p:cNvPicPr preferRelativeResize="0"/>
          <p:nvPr/>
        </p:nvPicPr>
        <p:blipFill>
          <a:blip r:embed="rId4">
            <a:alphaModFix/>
          </a:blip>
          <a:stretch>
            <a:fillRect/>
          </a:stretch>
        </p:blipFill>
        <p:spPr>
          <a:xfrm>
            <a:off x="2963325" y="2645450"/>
            <a:ext cx="2438400" cy="533400"/>
          </a:xfrm>
          <a:prstGeom prst="rect">
            <a:avLst/>
          </a:prstGeom>
          <a:noFill/>
          <a:ln>
            <a:noFill/>
          </a:ln>
        </p:spPr>
      </p:pic>
      <p:pic>
        <p:nvPicPr>
          <p:cNvPr id="1273" name="Google Shape;1273;p169"/>
          <p:cNvPicPr preferRelativeResize="0"/>
          <p:nvPr/>
        </p:nvPicPr>
        <p:blipFill>
          <a:blip r:embed="rId5">
            <a:alphaModFix/>
          </a:blip>
          <a:stretch>
            <a:fillRect/>
          </a:stretch>
        </p:blipFill>
        <p:spPr>
          <a:xfrm>
            <a:off x="2165025" y="3925475"/>
            <a:ext cx="4034997" cy="2195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17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Fazendo iterações nos arrays: filter()</a:t>
            </a:r>
            <a:endParaRPr/>
          </a:p>
        </p:txBody>
      </p:sp>
      <p:sp>
        <p:nvSpPr>
          <p:cNvPr id="1279" name="Google Shape;1279;p17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‘filter’ serve justamente para fazermos algum tipo de filtro nos arrays.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No ‘filter’ é possível fazer alguma verificação, nesse caso para retornar os números que são maiores que 18.</a:t>
            </a:r>
            <a:endParaRPr/>
          </a:p>
        </p:txBody>
      </p:sp>
      <p:pic>
        <p:nvPicPr>
          <p:cNvPr id="1280" name="Google Shape;1280;p170"/>
          <p:cNvPicPr preferRelativeResize="0"/>
          <p:nvPr/>
        </p:nvPicPr>
        <p:blipFill>
          <a:blip r:embed="rId3">
            <a:alphaModFix/>
          </a:blip>
          <a:stretch>
            <a:fillRect/>
          </a:stretch>
        </p:blipFill>
        <p:spPr>
          <a:xfrm>
            <a:off x="2106075" y="2216438"/>
            <a:ext cx="4152900" cy="1247775"/>
          </a:xfrm>
          <a:prstGeom prst="rect">
            <a:avLst/>
          </a:prstGeom>
          <a:noFill/>
          <a:ln>
            <a:noFill/>
          </a:ln>
        </p:spPr>
      </p:pic>
      <p:pic>
        <p:nvPicPr>
          <p:cNvPr id="1281" name="Google Shape;1281;p170"/>
          <p:cNvPicPr preferRelativeResize="0"/>
          <p:nvPr/>
        </p:nvPicPr>
        <p:blipFill>
          <a:blip r:embed="rId4">
            <a:alphaModFix/>
          </a:blip>
          <a:stretch>
            <a:fillRect/>
          </a:stretch>
        </p:blipFill>
        <p:spPr>
          <a:xfrm>
            <a:off x="3851245" y="4365150"/>
            <a:ext cx="662575" cy="43145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7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Fazendo iterações nos arrays:</a:t>
            </a:r>
            <a:endParaRPr/>
          </a:p>
          <a:p>
            <a:pPr marL="0" lvl="0" indent="0" algn="l" rtl="0">
              <a:spcBef>
                <a:spcPts val="0"/>
              </a:spcBef>
              <a:spcAft>
                <a:spcPts val="0"/>
              </a:spcAft>
              <a:buNone/>
            </a:pPr>
            <a:r>
              <a:rPr lang="pt-BR"/>
              <a:t>reduce()</a:t>
            </a:r>
            <a:endParaRPr/>
          </a:p>
        </p:txBody>
      </p:sp>
      <p:sp>
        <p:nvSpPr>
          <p:cNvPr id="1287" name="Google Shape;1287;p17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‘reduce’ serve para reduzir todos os valores do array em um só, os somando, subtraindo, multiplicando, etc.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A função agora irá receber o total como parâmetro também, e o total irá somar 2 valores, acumulá-los e somá-los com o próximo valor.</a:t>
            </a:r>
            <a:endParaRPr/>
          </a:p>
        </p:txBody>
      </p:sp>
      <p:pic>
        <p:nvPicPr>
          <p:cNvPr id="1288" name="Google Shape;1288;p171"/>
          <p:cNvPicPr preferRelativeResize="0"/>
          <p:nvPr/>
        </p:nvPicPr>
        <p:blipFill>
          <a:blip r:embed="rId3">
            <a:alphaModFix/>
          </a:blip>
          <a:stretch>
            <a:fillRect/>
          </a:stretch>
        </p:blipFill>
        <p:spPr>
          <a:xfrm>
            <a:off x="2393707" y="2247625"/>
            <a:ext cx="2987678" cy="1050300"/>
          </a:xfrm>
          <a:prstGeom prst="rect">
            <a:avLst/>
          </a:prstGeom>
          <a:noFill/>
          <a:ln>
            <a:noFill/>
          </a:ln>
        </p:spPr>
      </p:pic>
      <p:pic>
        <p:nvPicPr>
          <p:cNvPr id="1289" name="Google Shape;1289;p171"/>
          <p:cNvPicPr preferRelativeResize="0"/>
          <p:nvPr/>
        </p:nvPicPr>
        <p:blipFill>
          <a:blip r:embed="rId4">
            <a:alphaModFix/>
          </a:blip>
          <a:stretch>
            <a:fillRect/>
          </a:stretch>
        </p:blipFill>
        <p:spPr>
          <a:xfrm>
            <a:off x="5381396" y="2247625"/>
            <a:ext cx="247650" cy="2286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17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Fazendo iterações nos arrays: every()</a:t>
            </a:r>
            <a:endParaRPr/>
          </a:p>
        </p:txBody>
      </p:sp>
      <p:sp>
        <p:nvSpPr>
          <p:cNvPr id="1295" name="Google Shape;1295;p17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O método ‘every’ faz uma verificação se todos elementos a cumprem, caso sim, retorna true, do contrário ele retorna false.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Ele faz a mesma verificação que o ‘filter’, porém ao invés de retornar os números que são maiores que 18, ele apenas diz se todos são, ou não.</a:t>
            </a:r>
            <a:endParaRPr/>
          </a:p>
        </p:txBody>
      </p:sp>
      <p:pic>
        <p:nvPicPr>
          <p:cNvPr id="1296" name="Google Shape;1296;p172"/>
          <p:cNvPicPr preferRelativeResize="0"/>
          <p:nvPr/>
        </p:nvPicPr>
        <p:blipFill>
          <a:blip r:embed="rId3">
            <a:alphaModFix/>
          </a:blip>
          <a:stretch>
            <a:fillRect/>
          </a:stretch>
        </p:blipFill>
        <p:spPr>
          <a:xfrm>
            <a:off x="2031225" y="2251575"/>
            <a:ext cx="4302600" cy="1113450"/>
          </a:xfrm>
          <a:prstGeom prst="rect">
            <a:avLst/>
          </a:prstGeom>
          <a:noFill/>
          <a:ln>
            <a:noFill/>
          </a:ln>
        </p:spPr>
      </p:pic>
      <p:pic>
        <p:nvPicPr>
          <p:cNvPr id="1297" name="Google Shape;1297;p172"/>
          <p:cNvPicPr preferRelativeResize="0"/>
          <p:nvPr/>
        </p:nvPicPr>
        <p:blipFill>
          <a:blip r:embed="rId4">
            <a:alphaModFix/>
          </a:blip>
          <a:stretch>
            <a:fillRect/>
          </a:stretch>
        </p:blipFill>
        <p:spPr>
          <a:xfrm>
            <a:off x="2798575" y="3365025"/>
            <a:ext cx="2767908" cy="3047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7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Fazendo iterações nos arrays: find()</a:t>
            </a:r>
            <a:endParaRPr/>
          </a:p>
        </p:txBody>
      </p:sp>
      <p:sp>
        <p:nvSpPr>
          <p:cNvPr id="1303" name="Google Shape;1303;p17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‘find’ faz uma verificação como o ‘filter’ e o ‘every’, porém ele irá retornar apenas o primeiro valor que cumpre com a verificação:</a:t>
            </a:r>
            <a:endParaRPr/>
          </a:p>
        </p:txBody>
      </p:sp>
      <p:pic>
        <p:nvPicPr>
          <p:cNvPr id="1304" name="Google Shape;1304;p173"/>
          <p:cNvPicPr preferRelativeResize="0"/>
          <p:nvPr/>
        </p:nvPicPr>
        <p:blipFill>
          <a:blip r:embed="rId3">
            <a:alphaModFix/>
          </a:blip>
          <a:stretch>
            <a:fillRect/>
          </a:stretch>
        </p:blipFill>
        <p:spPr>
          <a:xfrm>
            <a:off x="2217050" y="3468675"/>
            <a:ext cx="3930940" cy="304700"/>
          </a:xfrm>
          <a:prstGeom prst="rect">
            <a:avLst/>
          </a:prstGeom>
          <a:noFill/>
          <a:ln>
            <a:noFill/>
          </a:ln>
        </p:spPr>
      </p:pic>
      <p:pic>
        <p:nvPicPr>
          <p:cNvPr id="1305" name="Google Shape;1305;p173"/>
          <p:cNvPicPr preferRelativeResize="0"/>
          <p:nvPr/>
        </p:nvPicPr>
        <p:blipFill>
          <a:blip r:embed="rId4">
            <a:alphaModFix/>
          </a:blip>
          <a:stretch>
            <a:fillRect/>
          </a:stretch>
        </p:blipFill>
        <p:spPr>
          <a:xfrm>
            <a:off x="1746825" y="2229563"/>
            <a:ext cx="4871401" cy="122157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17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Fazendo iterações nos arrays: findIndex()</a:t>
            </a:r>
            <a:endParaRPr/>
          </a:p>
        </p:txBody>
      </p:sp>
      <p:sp>
        <p:nvSpPr>
          <p:cNvPr id="1311" name="Google Shape;1311;p17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Se o ‘find’ exibe o primeiro número que cumprir com a verificação, o findIndex exibe o índice deste número. Por exemplo no caso anterior:</a:t>
            </a:r>
            <a:endParaRPr/>
          </a:p>
        </p:txBody>
      </p:sp>
      <p:pic>
        <p:nvPicPr>
          <p:cNvPr id="1312" name="Google Shape;1312;p174"/>
          <p:cNvPicPr preferRelativeResize="0"/>
          <p:nvPr/>
        </p:nvPicPr>
        <p:blipFill>
          <a:blip r:embed="rId3">
            <a:alphaModFix/>
          </a:blip>
          <a:stretch>
            <a:fillRect/>
          </a:stretch>
        </p:blipFill>
        <p:spPr>
          <a:xfrm>
            <a:off x="1819347" y="2270500"/>
            <a:ext cx="4726350" cy="1050300"/>
          </a:xfrm>
          <a:prstGeom prst="rect">
            <a:avLst/>
          </a:prstGeom>
          <a:noFill/>
          <a:ln>
            <a:noFill/>
          </a:ln>
        </p:spPr>
      </p:pic>
      <p:pic>
        <p:nvPicPr>
          <p:cNvPr id="1313" name="Google Shape;1313;p174"/>
          <p:cNvPicPr preferRelativeResize="0"/>
          <p:nvPr/>
        </p:nvPicPr>
        <p:blipFill>
          <a:blip r:embed="rId4">
            <a:alphaModFix/>
          </a:blip>
          <a:stretch>
            <a:fillRect/>
          </a:stretch>
        </p:blipFill>
        <p:spPr>
          <a:xfrm>
            <a:off x="2502550" y="3320800"/>
            <a:ext cx="3471690" cy="3047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17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Objetos de data no Javascript</a:t>
            </a:r>
            <a:endParaRPr/>
          </a:p>
        </p:txBody>
      </p:sp>
      <p:sp>
        <p:nvSpPr>
          <p:cNvPr id="1319" name="Google Shape;1319;p17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Os objetos de data no javascript nos permite conseguir trabalhar com as datas, tanto acessando ela como fazendo verificações a respeito.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Os objetos de data são “estáticos”, eles não se atualizam a cada segunda, mas há diversos projetos a respeito no youtube.</a:t>
            </a:r>
            <a:endParaRPr/>
          </a:p>
        </p:txBody>
      </p:sp>
      <p:pic>
        <p:nvPicPr>
          <p:cNvPr id="1320" name="Google Shape;1320;p175"/>
          <p:cNvPicPr preferRelativeResize="0"/>
          <p:nvPr/>
        </p:nvPicPr>
        <p:blipFill>
          <a:blip r:embed="rId3">
            <a:alphaModFix/>
          </a:blip>
          <a:stretch>
            <a:fillRect/>
          </a:stretch>
        </p:blipFill>
        <p:spPr>
          <a:xfrm>
            <a:off x="2195863" y="2492563"/>
            <a:ext cx="3973325" cy="463175"/>
          </a:xfrm>
          <a:prstGeom prst="rect">
            <a:avLst/>
          </a:prstGeom>
          <a:noFill/>
          <a:ln>
            <a:noFill/>
          </a:ln>
        </p:spPr>
      </p:pic>
      <p:pic>
        <p:nvPicPr>
          <p:cNvPr id="1321" name="Google Shape;1321;p175"/>
          <p:cNvPicPr preferRelativeResize="0"/>
          <p:nvPr/>
        </p:nvPicPr>
        <p:blipFill>
          <a:blip r:embed="rId4">
            <a:alphaModFix/>
          </a:blip>
          <a:stretch>
            <a:fillRect/>
          </a:stretch>
        </p:blipFill>
        <p:spPr>
          <a:xfrm>
            <a:off x="2195875" y="2955750"/>
            <a:ext cx="3973300" cy="258914"/>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17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Criando objetos de data no Javascript</a:t>
            </a:r>
            <a:endParaRPr/>
          </a:p>
        </p:txBody>
      </p:sp>
      <p:sp>
        <p:nvSpPr>
          <p:cNvPr id="1327" name="Google Shape;1327;p17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Para criar um objeto de data, basta usar o construtor ‘new Date()’. </a:t>
            </a:r>
            <a:endParaRPr/>
          </a:p>
          <a:p>
            <a:pPr marL="0" lvl="0" indent="0" algn="l" rtl="0">
              <a:spcBef>
                <a:spcPts val="800"/>
              </a:spcBef>
              <a:spcAft>
                <a:spcPts val="0"/>
              </a:spcAft>
              <a:buNone/>
            </a:pPr>
            <a:r>
              <a:rPr lang="pt-BR"/>
              <a:t>Existem 9 maneiras de criar um objeto de data, sendo elas:</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Nestas 8 formas, são quando você coloca algum valor como parâmetro.</a:t>
            </a:r>
            <a:endParaRPr/>
          </a:p>
        </p:txBody>
      </p:sp>
      <p:pic>
        <p:nvPicPr>
          <p:cNvPr id="1328" name="Google Shape;1328;p176"/>
          <p:cNvPicPr preferRelativeResize="0"/>
          <p:nvPr/>
        </p:nvPicPr>
        <p:blipFill>
          <a:blip r:embed="rId3">
            <a:alphaModFix/>
          </a:blip>
          <a:stretch>
            <a:fillRect/>
          </a:stretch>
        </p:blipFill>
        <p:spPr>
          <a:xfrm>
            <a:off x="2827687" y="2288925"/>
            <a:ext cx="2709675" cy="16482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17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Criando objetos de data no Javascript: new Date()</a:t>
            </a:r>
            <a:endParaRPr/>
          </a:p>
        </p:txBody>
      </p:sp>
      <p:sp>
        <p:nvSpPr>
          <p:cNvPr id="1334" name="Google Shape;1334;p17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construtor ‘new Date()’ cria um objeto de data com a data e hora atuais:</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Apesar de não atualizar seu valor automaticamente, sempre que recarregar a página ele será editado.</a:t>
            </a:r>
            <a:endParaRPr/>
          </a:p>
        </p:txBody>
      </p:sp>
      <p:pic>
        <p:nvPicPr>
          <p:cNvPr id="1335" name="Google Shape;1335;p177"/>
          <p:cNvPicPr preferRelativeResize="0"/>
          <p:nvPr/>
        </p:nvPicPr>
        <p:blipFill>
          <a:blip r:embed="rId3">
            <a:alphaModFix/>
          </a:blip>
          <a:stretch>
            <a:fillRect/>
          </a:stretch>
        </p:blipFill>
        <p:spPr>
          <a:xfrm>
            <a:off x="2038675" y="2129250"/>
            <a:ext cx="4021350" cy="370250"/>
          </a:xfrm>
          <a:prstGeom prst="rect">
            <a:avLst/>
          </a:prstGeom>
          <a:noFill/>
          <a:ln>
            <a:noFill/>
          </a:ln>
        </p:spPr>
      </p:pic>
      <p:pic>
        <p:nvPicPr>
          <p:cNvPr id="1336" name="Google Shape;1336;p177"/>
          <p:cNvPicPr preferRelativeResize="0"/>
          <p:nvPr/>
        </p:nvPicPr>
        <p:blipFill>
          <a:blip r:embed="rId4">
            <a:alphaModFix/>
          </a:blip>
          <a:stretch>
            <a:fillRect/>
          </a:stretch>
        </p:blipFill>
        <p:spPr>
          <a:xfrm>
            <a:off x="2038675" y="2499512"/>
            <a:ext cx="4021350" cy="307919"/>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17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Criando objetos de data no Javascript: new Date(date string)</a:t>
            </a:r>
            <a:endParaRPr/>
          </a:p>
        </p:txBody>
      </p:sp>
      <p:sp>
        <p:nvSpPr>
          <p:cNvPr id="1342" name="Google Shape;1342;p17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‘new Date(date string)’ serve para exibir a cadeia de caracteres informada em formato de data. Por exemplo:</a:t>
            </a:r>
            <a:endParaRPr/>
          </a:p>
        </p:txBody>
      </p:sp>
      <p:pic>
        <p:nvPicPr>
          <p:cNvPr id="1343" name="Google Shape;1343;p178"/>
          <p:cNvPicPr preferRelativeResize="0"/>
          <p:nvPr/>
        </p:nvPicPr>
        <p:blipFill>
          <a:blip r:embed="rId3">
            <a:alphaModFix/>
          </a:blip>
          <a:stretch>
            <a:fillRect/>
          </a:stretch>
        </p:blipFill>
        <p:spPr>
          <a:xfrm>
            <a:off x="2150238" y="2367525"/>
            <a:ext cx="4064575" cy="408450"/>
          </a:xfrm>
          <a:prstGeom prst="rect">
            <a:avLst/>
          </a:prstGeom>
          <a:noFill/>
          <a:ln>
            <a:noFill/>
          </a:ln>
        </p:spPr>
      </p:pic>
      <p:pic>
        <p:nvPicPr>
          <p:cNvPr id="1344" name="Google Shape;1344;p178"/>
          <p:cNvPicPr preferRelativeResize="0"/>
          <p:nvPr/>
        </p:nvPicPr>
        <p:blipFill>
          <a:blip r:embed="rId4">
            <a:alphaModFix/>
          </a:blip>
          <a:stretch>
            <a:fillRect/>
          </a:stretch>
        </p:blipFill>
        <p:spPr>
          <a:xfrm>
            <a:off x="2150250" y="2775982"/>
            <a:ext cx="4064550" cy="2482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Sintaxe no Javascript: valores</a:t>
            </a:r>
            <a:endParaRPr/>
          </a:p>
        </p:txBody>
      </p:sp>
      <p:sp>
        <p:nvSpPr>
          <p:cNvPr id="298" name="Google Shape;298;p4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Existem 2 tipos de valores no javascript, sendo eles:</a:t>
            </a:r>
            <a:endParaRPr/>
          </a:p>
          <a:p>
            <a:pPr marL="457200" lvl="0" indent="-298450" algn="l" rtl="0">
              <a:spcBef>
                <a:spcPts val="800"/>
              </a:spcBef>
              <a:spcAft>
                <a:spcPts val="0"/>
              </a:spcAft>
              <a:buSzPts val="1100"/>
              <a:buChar char="►"/>
            </a:pPr>
            <a:r>
              <a:rPr lang="pt-BR"/>
              <a:t>Literais = Valores que não são armazenados em variáveis.</a:t>
            </a:r>
            <a:endParaRPr/>
          </a:p>
          <a:p>
            <a:pPr marL="457200" lvl="0" indent="-298450" algn="l" rtl="0">
              <a:spcBef>
                <a:spcPts val="0"/>
              </a:spcBef>
              <a:spcAft>
                <a:spcPts val="0"/>
              </a:spcAft>
              <a:buSzPts val="1100"/>
              <a:buChar char="►"/>
            </a:pPr>
            <a:r>
              <a:rPr lang="pt-BR"/>
              <a:t>Variáveis = Valores que são armazenados em variáveis.</a:t>
            </a:r>
            <a:endParaRPr/>
          </a:p>
          <a:p>
            <a:pPr marL="0" lvl="0" indent="0" algn="l" rtl="0">
              <a:spcBef>
                <a:spcPts val="800"/>
              </a:spcBef>
              <a:spcAft>
                <a:spcPts val="0"/>
              </a:spcAft>
              <a:buNone/>
            </a:pPr>
            <a:endParaRPr/>
          </a:p>
          <a:p>
            <a:pPr marL="0" lvl="0" indent="0" algn="l" rtl="0">
              <a:spcBef>
                <a:spcPts val="800"/>
              </a:spcBef>
              <a:spcAft>
                <a:spcPts val="0"/>
              </a:spcAft>
              <a:buNone/>
            </a:pPr>
            <a:r>
              <a:rPr lang="pt-BR"/>
              <a:t>Os números nos valores literais podem ser escritos com ou sem casas decimais. Assim como textos podem ser escritos entre aspas duplas ou simples. Por exemplo:</a:t>
            </a:r>
            <a:endParaRPr/>
          </a:p>
        </p:txBody>
      </p:sp>
      <p:pic>
        <p:nvPicPr>
          <p:cNvPr id="299" name="Google Shape;299;p45"/>
          <p:cNvPicPr preferRelativeResize="0"/>
          <p:nvPr/>
        </p:nvPicPr>
        <p:blipFill>
          <a:blip r:embed="rId3">
            <a:alphaModFix/>
          </a:blip>
          <a:stretch>
            <a:fillRect/>
          </a:stretch>
        </p:blipFill>
        <p:spPr>
          <a:xfrm>
            <a:off x="2079022" y="3703125"/>
            <a:ext cx="917725" cy="983275"/>
          </a:xfrm>
          <a:prstGeom prst="rect">
            <a:avLst/>
          </a:prstGeom>
          <a:noFill/>
          <a:ln>
            <a:noFill/>
          </a:ln>
        </p:spPr>
      </p:pic>
      <p:pic>
        <p:nvPicPr>
          <p:cNvPr id="300" name="Google Shape;300;p45"/>
          <p:cNvPicPr preferRelativeResize="0"/>
          <p:nvPr/>
        </p:nvPicPr>
        <p:blipFill>
          <a:blip r:embed="rId4">
            <a:alphaModFix/>
          </a:blip>
          <a:stretch>
            <a:fillRect/>
          </a:stretch>
        </p:blipFill>
        <p:spPr>
          <a:xfrm>
            <a:off x="4966372" y="3703125"/>
            <a:ext cx="1319659" cy="9832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17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Criando objetos de data no Javascript: new Date(ano, mês…)</a:t>
            </a:r>
            <a:endParaRPr/>
          </a:p>
        </p:txBody>
      </p:sp>
      <p:sp>
        <p:nvSpPr>
          <p:cNvPr id="1350" name="Google Shape;1350;p17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O construtor ‘new Date()’ pode receber até 7 valores numéricos como parâmetros, e assim escrevê-los em formato de data.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Não se assuste de dezembro ser representado pelo número 11. No javascript os números começam a partir de 0 (nesse caso, ele representa Janeiro).</a:t>
            </a:r>
            <a:endParaRPr/>
          </a:p>
          <a:p>
            <a:pPr marL="0" lvl="0" indent="0" algn="l" rtl="0">
              <a:spcBef>
                <a:spcPts val="800"/>
              </a:spcBef>
              <a:spcAft>
                <a:spcPts val="0"/>
              </a:spcAft>
              <a:buNone/>
            </a:pPr>
            <a:r>
              <a:rPr lang="pt-BR"/>
              <a:t>Além disso, como pode ver, a forma de exibição neste caso é ‘mês, dia, ano’.</a:t>
            </a:r>
            <a:endParaRPr/>
          </a:p>
        </p:txBody>
      </p:sp>
      <p:pic>
        <p:nvPicPr>
          <p:cNvPr id="1351" name="Google Shape;1351;p179"/>
          <p:cNvPicPr preferRelativeResize="0"/>
          <p:nvPr/>
        </p:nvPicPr>
        <p:blipFill>
          <a:blip r:embed="rId3">
            <a:alphaModFix/>
          </a:blip>
          <a:stretch>
            <a:fillRect/>
          </a:stretch>
        </p:blipFill>
        <p:spPr>
          <a:xfrm>
            <a:off x="2197975" y="2448625"/>
            <a:ext cx="3969100" cy="393075"/>
          </a:xfrm>
          <a:prstGeom prst="rect">
            <a:avLst/>
          </a:prstGeom>
          <a:noFill/>
          <a:ln>
            <a:noFill/>
          </a:ln>
        </p:spPr>
      </p:pic>
      <p:pic>
        <p:nvPicPr>
          <p:cNvPr id="1352" name="Google Shape;1352;p179"/>
          <p:cNvPicPr preferRelativeResize="0"/>
          <p:nvPr/>
        </p:nvPicPr>
        <p:blipFill>
          <a:blip r:embed="rId4">
            <a:alphaModFix/>
          </a:blip>
          <a:stretch>
            <a:fillRect/>
          </a:stretch>
        </p:blipFill>
        <p:spPr>
          <a:xfrm>
            <a:off x="2197975" y="2841700"/>
            <a:ext cx="3969100" cy="225304"/>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18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Criando objetos de data no Javascript: new Date(ano, mês…)</a:t>
            </a:r>
            <a:endParaRPr/>
          </a:p>
        </p:txBody>
      </p:sp>
      <p:sp>
        <p:nvSpPr>
          <p:cNvPr id="1358" name="Google Shape;1358;p18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No entanto, colocar um valor maior que 11 não ocasionará em um erro, ele simplesmente irá somar o “adicional” ao ano seguinte.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O mesmo se aplica ao dia, já que escrever um valor maior que o máximo não irá gerar um erro, mas sim será acrescentado ao mês, </a:t>
            </a:r>
            <a:endParaRPr/>
          </a:p>
        </p:txBody>
      </p:sp>
      <p:pic>
        <p:nvPicPr>
          <p:cNvPr id="1359" name="Google Shape;1359;p180"/>
          <p:cNvPicPr preferRelativeResize="0"/>
          <p:nvPr/>
        </p:nvPicPr>
        <p:blipFill>
          <a:blip r:embed="rId3">
            <a:alphaModFix/>
          </a:blip>
          <a:stretch>
            <a:fillRect/>
          </a:stretch>
        </p:blipFill>
        <p:spPr>
          <a:xfrm>
            <a:off x="2189587" y="2419350"/>
            <a:ext cx="3985875" cy="422150"/>
          </a:xfrm>
          <a:prstGeom prst="rect">
            <a:avLst/>
          </a:prstGeom>
          <a:noFill/>
          <a:ln>
            <a:noFill/>
          </a:ln>
        </p:spPr>
      </p:pic>
      <p:pic>
        <p:nvPicPr>
          <p:cNvPr id="1360" name="Google Shape;1360;p180"/>
          <p:cNvPicPr preferRelativeResize="0"/>
          <p:nvPr/>
        </p:nvPicPr>
        <p:blipFill>
          <a:blip r:embed="rId4">
            <a:alphaModFix/>
          </a:blip>
          <a:stretch>
            <a:fillRect/>
          </a:stretch>
        </p:blipFill>
        <p:spPr>
          <a:xfrm>
            <a:off x="2189600" y="2841504"/>
            <a:ext cx="3985850" cy="204160"/>
          </a:xfrm>
          <a:prstGeom prst="rect">
            <a:avLst/>
          </a:prstGeom>
          <a:noFill/>
          <a:ln>
            <a:noFill/>
          </a:ln>
        </p:spPr>
      </p:pic>
      <p:pic>
        <p:nvPicPr>
          <p:cNvPr id="1361" name="Google Shape;1361;p180"/>
          <p:cNvPicPr preferRelativeResize="0"/>
          <p:nvPr/>
        </p:nvPicPr>
        <p:blipFill>
          <a:blip r:embed="rId5">
            <a:alphaModFix/>
          </a:blip>
          <a:stretch>
            <a:fillRect/>
          </a:stretch>
        </p:blipFill>
        <p:spPr>
          <a:xfrm>
            <a:off x="2157038" y="3980725"/>
            <a:ext cx="4050963" cy="422150"/>
          </a:xfrm>
          <a:prstGeom prst="rect">
            <a:avLst/>
          </a:prstGeom>
          <a:noFill/>
          <a:ln>
            <a:noFill/>
          </a:ln>
        </p:spPr>
      </p:pic>
      <p:pic>
        <p:nvPicPr>
          <p:cNvPr id="1362" name="Google Shape;1362;p180"/>
          <p:cNvPicPr preferRelativeResize="0"/>
          <p:nvPr/>
        </p:nvPicPr>
        <p:blipFill>
          <a:blip r:embed="rId6">
            <a:alphaModFix/>
          </a:blip>
          <a:stretch>
            <a:fillRect/>
          </a:stretch>
        </p:blipFill>
        <p:spPr>
          <a:xfrm>
            <a:off x="2157050" y="4402879"/>
            <a:ext cx="4050950" cy="207242"/>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18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Criando objetos de data no Javascript: new Date()</a:t>
            </a:r>
            <a:endParaRPr/>
          </a:p>
        </p:txBody>
      </p:sp>
      <p:sp>
        <p:nvSpPr>
          <p:cNvPr id="1368" name="Google Shape;1368;p18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 quantidade de números especificam qual parâmetro estão especificando, por exemplo: </a:t>
            </a:r>
            <a:endParaRPr/>
          </a:p>
          <a:p>
            <a:pPr marL="0" lvl="0" indent="0" algn="l" rtl="0">
              <a:spcBef>
                <a:spcPts val="800"/>
              </a:spcBef>
              <a:spcAft>
                <a:spcPts val="0"/>
              </a:spcAft>
              <a:buNone/>
            </a:pPr>
            <a:r>
              <a:rPr lang="pt-BR"/>
              <a:t>6 números especificam respectivamente: ano, mês, dia, hora, minuto e segundo.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5 números especificam respectivamente: ano, mês, dia, hora e minuto. (e por assim vai):</a:t>
            </a:r>
            <a:endParaRPr/>
          </a:p>
        </p:txBody>
      </p:sp>
      <p:pic>
        <p:nvPicPr>
          <p:cNvPr id="1369" name="Google Shape;1369;p181"/>
          <p:cNvPicPr preferRelativeResize="0"/>
          <p:nvPr/>
        </p:nvPicPr>
        <p:blipFill>
          <a:blip r:embed="rId3">
            <a:alphaModFix/>
          </a:blip>
          <a:stretch>
            <a:fillRect/>
          </a:stretch>
        </p:blipFill>
        <p:spPr>
          <a:xfrm>
            <a:off x="2035400" y="2818000"/>
            <a:ext cx="4294250" cy="408450"/>
          </a:xfrm>
          <a:prstGeom prst="rect">
            <a:avLst/>
          </a:prstGeom>
          <a:noFill/>
          <a:ln>
            <a:noFill/>
          </a:ln>
        </p:spPr>
      </p:pic>
      <p:pic>
        <p:nvPicPr>
          <p:cNvPr id="1370" name="Google Shape;1370;p181"/>
          <p:cNvPicPr preferRelativeResize="0"/>
          <p:nvPr/>
        </p:nvPicPr>
        <p:blipFill>
          <a:blip r:embed="rId4">
            <a:alphaModFix/>
          </a:blip>
          <a:stretch>
            <a:fillRect/>
          </a:stretch>
        </p:blipFill>
        <p:spPr>
          <a:xfrm>
            <a:off x="2035400" y="3226458"/>
            <a:ext cx="4294250" cy="253688"/>
          </a:xfrm>
          <a:prstGeom prst="rect">
            <a:avLst/>
          </a:prstGeom>
          <a:noFill/>
          <a:ln>
            <a:noFill/>
          </a:ln>
        </p:spPr>
      </p:pic>
      <p:pic>
        <p:nvPicPr>
          <p:cNvPr id="1371" name="Google Shape;1371;p181"/>
          <p:cNvPicPr preferRelativeResize="0"/>
          <p:nvPr/>
        </p:nvPicPr>
        <p:blipFill>
          <a:blip r:embed="rId5">
            <a:alphaModFix/>
          </a:blip>
          <a:stretch>
            <a:fillRect/>
          </a:stretch>
        </p:blipFill>
        <p:spPr>
          <a:xfrm>
            <a:off x="827475" y="4199625"/>
            <a:ext cx="3407875" cy="332025"/>
          </a:xfrm>
          <a:prstGeom prst="rect">
            <a:avLst/>
          </a:prstGeom>
          <a:noFill/>
          <a:ln>
            <a:noFill/>
          </a:ln>
        </p:spPr>
      </p:pic>
      <p:pic>
        <p:nvPicPr>
          <p:cNvPr id="1372" name="Google Shape;1372;p181"/>
          <p:cNvPicPr preferRelativeResize="0"/>
          <p:nvPr/>
        </p:nvPicPr>
        <p:blipFill>
          <a:blip r:embed="rId6">
            <a:alphaModFix/>
          </a:blip>
          <a:stretch>
            <a:fillRect/>
          </a:stretch>
        </p:blipFill>
        <p:spPr>
          <a:xfrm>
            <a:off x="827475" y="4531653"/>
            <a:ext cx="3407875" cy="186413"/>
          </a:xfrm>
          <a:prstGeom prst="rect">
            <a:avLst/>
          </a:prstGeom>
          <a:noFill/>
          <a:ln>
            <a:noFill/>
          </a:ln>
        </p:spPr>
      </p:pic>
      <p:pic>
        <p:nvPicPr>
          <p:cNvPr id="1373" name="Google Shape;1373;p181"/>
          <p:cNvPicPr preferRelativeResize="0"/>
          <p:nvPr/>
        </p:nvPicPr>
        <p:blipFill>
          <a:blip r:embed="rId7">
            <a:alphaModFix/>
          </a:blip>
          <a:stretch>
            <a:fillRect/>
          </a:stretch>
        </p:blipFill>
        <p:spPr>
          <a:xfrm>
            <a:off x="4572000" y="4199615"/>
            <a:ext cx="3569561" cy="332025"/>
          </a:xfrm>
          <a:prstGeom prst="rect">
            <a:avLst/>
          </a:prstGeom>
          <a:noFill/>
          <a:ln>
            <a:noFill/>
          </a:ln>
        </p:spPr>
      </p:pic>
      <p:pic>
        <p:nvPicPr>
          <p:cNvPr id="1374" name="Google Shape;1374;p181"/>
          <p:cNvPicPr preferRelativeResize="0"/>
          <p:nvPr/>
        </p:nvPicPr>
        <p:blipFill>
          <a:blip r:embed="rId8">
            <a:alphaModFix/>
          </a:blip>
          <a:stretch>
            <a:fillRect/>
          </a:stretch>
        </p:blipFill>
        <p:spPr>
          <a:xfrm>
            <a:off x="4572000" y="4531643"/>
            <a:ext cx="3569550" cy="188684"/>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18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Criando objetos de data no Javascript: new Date()</a:t>
            </a:r>
            <a:endParaRPr/>
          </a:p>
        </p:txBody>
      </p:sp>
      <p:sp>
        <p:nvSpPr>
          <p:cNvPr id="1380" name="Google Shape;1380;p18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Não é possível omitir o mês (segundo parâmetro), pois caso você especifique apenas 1, ele será tratado como milissegundos.</a:t>
            </a:r>
            <a:endParaRPr/>
          </a:p>
          <a:p>
            <a:pPr marL="0" lvl="0" indent="0" algn="l" rtl="0">
              <a:spcBef>
                <a:spcPts val="800"/>
              </a:spcBef>
              <a:spcAft>
                <a:spcPts val="0"/>
              </a:spcAft>
              <a:buNone/>
            </a:pPr>
            <a:endParaRPr/>
          </a:p>
          <a:p>
            <a:pPr marL="0" lvl="0" indent="0" algn="l" rtl="0">
              <a:spcBef>
                <a:spcPts val="800"/>
              </a:spcBef>
              <a:spcAft>
                <a:spcPts val="0"/>
              </a:spcAft>
              <a:buNone/>
            </a:pPr>
            <a:r>
              <a:rPr lang="pt-BR"/>
              <a:t>Caso você informe apenas 2 números quando for se referir ao ano, eles serão representados como 19xx (x no caso é o número informado). Por exemplo:</a:t>
            </a:r>
            <a:endParaRPr/>
          </a:p>
        </p:txBody>
      </p:sp>
      <p:pic>
        <p:nvPicPr>
          <p:cNvPr id="1381" name="Google Shape;1381;p182"/>
          <p:cNvPicPr preferRelativeResize="0"/>
          <p:nvPr/>
        </p:nvPicPr>
        <p:blipFill>
          <a:blip r:embed="rId3">
            <a:alphaModFix/>
          </a:blip>
          <a:stretch>
            <a:fillRect/>
          </a:stretch>
        </p:blipFill>
        <p:spPr>
          <a:xfrm>
            <a:off x="2345400" y="3287025"/>
            <a:ext cx="3674250" cy="367425"/>
          </a:xfrm>
          <a:prstGeom prst="rect">
            <a:avLst/>
          </a:prstGeom>
          <a:noFill/>
          <a:ln>
            <a:noFill/>
          </a:ln>
        </p:spPr>
      </p:pic>
      <p:pic>
        <p:nvPicPr>
          <p:cNvPr id="1382" name="Google Shape;1382;p182"/>
          <p:cNvPicPr preferRelativeResize="0"/>
          <p:nvPr/>
        </p:nvPicPr>
        <p:blipFill>
          <a:blip r:embed="rId4">
            <a:alphaModFix/>
          </a:blip>
          <a:stretch>
            <a:fillRect/>
          </a:stretch>
        </p:blipFill>
        <p:spPr>
          <a:xfrm>
            <a:off x="2345400" y="3654457"/>
            <a:ext cx="3674251" cy="24549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18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data no Javascript:</a:t>
            </a:r>
            <a:endParaRPr/>
          </a:p>
        </p:txBody>
      </p:sp>
      <p:sp>
        <p:nvSpPr>
          <p:cNvPr id="1388" name="Google Shape;1388;p18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Quando é criado um objeto de data, ele pode ser exposto a diversos métodos especificados para datas permitindo maior interação com elas.</a:t>
            </a:r>
            <a:endParaRPr/>
          </a:p>
          <a:p>
            <a:pPr marL="0" lvl="0" indent="0" algn="l" rtl="0">
              <a:spcBef>
                <a:spcPts val="800"/>
              </a:spcBef>
              <a:spcAft>
                <a:spcPts val="0"/>
              </a:spcAft>
              <a:buNone/>
            </a:pPr>
            <a:r>
              <a:rPr lang="pt-BR"/>
              <a:t>Por exemplo o método toDateString(), que permite que a exibição da data se torne mais legível. Desta forma:</a:t>
            </a:r>
            <a:endParaRPr/>
          </a:p>
        </p:txBody>
      </p:sp>
      <p:pic>
        <p:nvPicPr>
          <p:cNvPr id="1389" name="Google Shape;1389;p183"/>
          <p:cNvPicPr preferRelativeResize="0"/>
          <p:nvPr/>
        </p:nvPicPr>
        <p:blipFill>
          <a:blip r:embed="rId3">
            <a:alphaModFix/>
          </a:blip>
          <a:stretch>
            <a:fillRect/>
          </a:stretch>
        </p:blipFill>
        <p:spPr>
          <a:xfrm>
            <a:off x="949775" y="3104200"/>
            <a:ext cx="4570850" cy="372725"/>
          </a:xfrm>
          <a:prstGeom prst="rect">
            <a:avLst/>
          </a:prstGeom>
          <a:noFill/>
          <a:ln>
            <a:noFill/>
          </a:ln>
        </p:spPr>
      </p:pic>
      <p:pic>
        <p:nvPicPr>
          <p:cNvPr id="1390" name="Google Shape;1390;p183"/>
          <p:cNvPicPr preferRelativeResize="0"/>
          <p:nvPr/>
        </p:nvPicPr>
        <p:blipFill>
          <a:blip r:embed="rId4">
            <a:alphaModFix/>
          </a:blip>
          <a:stretch>
            <a:fillRect/>
          </a:stretch>
        </p:blipFill>
        <p:spPr>
          <a:xfrm>
            <a:off x="5520601" y="3104200"/>
            <a:ext cx="1894680" cy="37272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8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datas no Javascript: toUTCString()</a:t>
            </a:r>
            <a:endParaRPr/>
          </a:p>
        </p:txBody>
      </p:sp>
      <p:sp>
        <p:nvSpPr>
          <p:cNvPr id="1396" name="Google Shape;1396;p18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método ‘toUTCString()’ faz com que a data seja convertida em uma cadeia de caracteres do tipo string. Também é bom por melhorar a legibilidade. Por exemplo:</a:t>
            </a:r>
            <a:endParaRPr/>
          </a:p>
          <a:p>
            <a:pPr marL="0" lvl="0" indent="0" algn="l" rtl="0">
              <a:spcBef>
                <a:spcPts val="800"/>
              </a:spcBef>
              <a:spcAft>
                <a:spcPts val="0"/>
              </a:spcAft>
              <a:buNone/>
            </a:pPr>
            <a:endParaRPr/>
          </a:p>
          <a:p>
            <a:pPr marL="0" lvl="0" indent="0" algn="l" rtl="0">
              <a:spcBef>
                <a:spcPts val="800"/>
              </a:spcBef>
              <a:spcAft>
                <a:spcPts val="0"/>
              </a:spcAft>
              <a:buNone/>
            </a:pPr>
            <a:r>
              <a:rPr lang="pt-BR"/>
              <a:t>					Usando o toUTCString():</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						Não usando:</a:t>
            </a:r>
            <a:endParaRPr/>
          </a:p>
        </p:txBody>
      </p:sp>
      <p:pic>
        <p:nvPicPr>
          <p:cNvPr id="1397" name="Google Shape;1397;p184"/>
          <p:cNvPicPr preferRelativeResize="0"/>
          <p:nvPr/>
        </p:nvPicPr>
        <p:blipFill>
          <a:blip r:embed="rId3">
            <a:alphaModFix/>
          </a:blip>
          <a:stretch>
            <a:fillRect/>
          </a:stretch>
        </p:blipFill>
        <p:spPr>
          <a:xfrm>
            <a:off x="458607" y="3077375"/>
            <a:ext cx="4204243" cy="351025"/>
          </a:xfrm>
          <a:prstGeom prst="rect">
            <a:avLst/>
          </a:prstGeom>
          <a:noFill/>
          <a:ln>
            <a:noFill/>
          </a:ln>
        </p:spPr>
      </p:pic>
      <p:pic>
        <p:nvPicPr>
          <p:cNvPr id="1398" name="Google Shape;1398;p184"/>
          <p:cNvPicPr preferRelativeResize="0"/>
          <p:nvPr/>
        </p:nvPicPr>
        <p:blipFill>
          <a:blip r:embed="rId4">
            <a:alphaModFix/>
          </a:blip>
          <a:stretch>
            <a:fillRect/>
          </a:stretch>
        </p:blipFill>
        <p:spPr>
          <a:xfrm>
            <a:off x="4662850" y="3077375"/>
            <a:ext cx="3243600" cy="351025"/>
          </a:xfrm>
          <a:prstGeom prst="rect">
            <a:avLst/>
          </a:prstGeom>
          <a:noFill/>
          <a:ln>
            <a:noFill/>
          </a:ln>
        </p:spPr>
      </p:pic>
      <p:pic>
        <p:nvPicPr>
          <p:cNvPr id="1399" name="Google Shape;1399;p184"/>
          <p:cNvPicPr preferRelativeResize="0"/>
          <p:nvPr/>
        </p:nvPicPr>
        <p:blipFill>
          <a:blip r:embed="rId5">
            <a:alphaModFix/>
          </a:blip>
          <a:stretch>
            <a:fillRect/>
          </a:stretch>
        </p:blipFill>
        <p:spPr>
          <a:xfrm>
            <a:off x="2285888" y="4149092"/>
            <a:ext cx="3793283" cy="351025"/>
          </a:xfrm>
          <a:prstGeom prst="rect">
            <a:avLst/>
          </a:prstGeom>
          <a:noFill/>
          <a:ln>
            <a:noFill/>
          </a:ln>
        </p:spPr>
      </p:pic>
      <p:pic>
        <p:nvPicPr>
          <p:cNvPr id="1400" name="Google Shape;1400;p184"/>
          <p:cNvPicPr preferRelativeResize="0"/>
          <p:nvPr/>
        </p:nvPicPr>
        <p:blipFill>
          <a:blip r:embed="rId6">
            <a:alphaModFix/>
          </a:blip>
          <a:stretch>
            <a:fillRect/>
          </a:stretch>
        </p:blipFill>
        <p:spPr>
          <a:xfrm>
            <a:off x="2285888" y="4500128"/>
            <a:ext cx="3793275" cy="186262"/>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18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Formatos de datas no Javascript</a:t>
            </a:r>
            <a:endParaRPr/>
          </a:p>
        </p:txBody>
      </p:sp>
      <p:sp>
        <p:nvSpPr>
          <p:cNvPr id="1406" name="Google Shape;1406;p18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Existem 3 tipos de formatos de datas, sendo eles:</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Estes formatos são especificados através do ‘new Date(date string)’.</a:t>
            </a:r>
            <a:endParaRPr/>
          </a:p>
        </p:txBody>
      </p:sp>
      <p:pic>
        <p:nvPicPr>
          <p:cNvPr id="1407" name="Google Shape;1407;p185"/>
          <p:cNvPicPr preferRelativeResize="0"/>
          <p:nvPr/>
        </p:nvPicPr>
        <p:blipFill>
          <a:blip r:embed="rId3">
            <a:alphaModFix/>
          </a:blip>
          <a:stretch>
            <a:fillRect/>
          </a:stretch>
        </p:blipFill>
        <p:spPr>
          <a:xfrm>
            <a:off x="1310738" y="1941788"/>
            <a:ext cx="5743575" cy="1533525"/>
          </a:xfrm>
          <a:prstGeom prst="rect">
            <a:avLst/>
          </a:prstGeom>
          <a:noFill/>
          <a:ln>
            <a:noFill/>
          </a:ln>
        </p:spPr>
      </p:pic>
      <p:pic>
        <p:nvPicPr>
          <p:cNvPr id="1408" name="Google Shape;1408;p185"/>
          <p:cNvPicPr preferRelativeResize="0"/>
          <p:nvPr/>
        </p:nvPicPr>
        <p:blipFill>
          <a:blip r:embed="rId4">
            <a:alphaModFix/>
          </a:blip>
          <a:stretch>
            <a:fillRect/>
          </a:stretch>
        </p:blipFill>
        <p:spPr>
          <a:xfrm>
            <a:off x="909550" y="3898675"/>
            <a:ext cx="1983725" cy="24430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8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Formatos de datas no Javascript: ISO</a:t>
            </a:r>
            <a:endParaRPr/>
          </a:p>
        </p:txBody>
      </p:sp>
      <p:sp>
        <p:nvSpPr>
          <p:cNvPr id="1414" name="Google Shape;1414;p18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formato de data ‘ISO’ é usado de forma padrão no javascript, nele os números são separados entre traços ( - ).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Pode acabar aparecendo dia 24 devido ao fuso horário. Além disso, quando o valor passado é através de uma cadeia de caracteres, o mês volta a começar a partir do 1 (representando Janeiro).</a:t>
            </a:r>
            <a:endParaRPr/>
          </a:p>
        </p:txBody>
      </p:sp>
      <p:pic>
        <p:nvPicPr>
          <p:cNvPr id="1415" name="Google Shape;1415;p186"/>
          <p:cNvPicPr preferRelativeResize="0"/>
          <p:nvPr/>
        </p:nvPicPr>
        <p:blipFill>
          <a:blip r:embed="rId3">
            <a:alphaModFix/>
          </a:blip>
          <a:stretch>
            <a:fillRect/>
          </a:stretch>
        </p:blipFill>
        <p:spPr>
          <a:xfrm>
            <a:off x="2591200" y="2349125"/>
            <a:ext cx="3182644" cy="304700"/>
          </a:xfrm>
          <a:prstGeom prst="rect">
            <a:avLst/>
          </a:prstGeom>
          <a:noFill/>
          <a:ln>
            <a:noFill/>
          </a:ln>
        </p:spPr>
      </p:pic>
      <p:pic>
        <p:nvPicPr>
          <p:cNvPr id="1416" name="Google Shape;1416;p186"/>
          <p:cNvPicPr preferRelativeResize="0"/>
          <p:nvPr/>
        </p:nvPicPr>
        <p:blipFill>
          <a:blip r:embed="rId4">
            <a:alphaModFix/>
          </a:blip>
          <a:stretch>
            <a:fillRect/>
          </a:stretch>
        </p:blipFill>
        <p:spPr>
          <a:xfrm>
            <a:off x="2591200" y="2648003"/>
            <a:ext cx="3182650" cy="19440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8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Formatos de datas no Javascript: ISO</a:t>
            </a:r>
            <a:endParaRPr/>
          </a:p>
        </p:txBody>
      </p:sp>
      <p:sp>
        <p:nvSpPr>
          <p:cNvPr id="1422" name="Google Shape;1422;p18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Neste formato de data, é possível estar escrevendo sem especificar o mês. Neste caso, o resultado será o último dia do ano anterior ao informado. Por exemplo:</a:t>
            </a:r>
            <a:endParaRPr/>
          </a:p>
          <a:p>
            <a:pPr marL="0" lvl="0" indent="0" algn="l" rtl="0">
              <a:spcBef>
                <a:spcPts val="800"/>
              </a:spcBef>
              <a:spcAft>
                <a:spcPts val="0"/>
              </a:spcAft>
              <a:buNone/>
            </a:pPr>
            <a:r>
              <a:rPr lang="pt-BR"/>
              <a:t>Caso você informe o ano 2020, será exibido algo em torno de: 		“Dec, 31, 2019”.</a:t>
            </a:r>
            <a:endParaRPr/>
          </a:p>
        </p:txBody>
      </p:sp>
      <p:pic>
        <p:nvPicPr>
          <p:cNvPr id="1423" name="Google Shape;1423;p187"/>
          <p:cNvPicPr preferRelativeResize="0"/>
          <p:nvPr/>
        </p:nvPicPr>
        <p:blipFill>
          <a:blip r:embed="rId3">
            <a:alphaModFix/>
          </a:blip>
          <a:stretch>
            <a:fillRect/>
          </a:stretch>
        </p:blipFill>
        <p:spPr>
          <a:xfrm>
            <a:off x="2282254" y="2917663"/>
            <a:ext cx="3800550" cy="390775"/>
          </a:xfrm>
          <a:prstGeom prst="rect">
            <a:avLst/>
          </a:prstGeom>
          <a:noFill/>
          <a:ln>
            <a:noFill/>
          </a:ln>
        </p:spPr>
      </p:pic>
      <p:pic>
        <p:nvPicPr>
          <p:cNvPr id="1424" name="Google Shape;1424;p187"/>
          <p:cNvPicPr preferRelativeResize="0"/>
          <p:nvPr/>
        </p:nvPicPr>
        <p:blipFill>
          <a:blip r:embed="rId4">
            <a:alphaModFix/>
          </a:blip>
          <a:stretch>
            <a:fillRect/>
          </a:stretch>
        </p:blipFill>
        <p:spPr>
          <a:xfrm>
            <a:off x="2282250" y="3308452"/>
            <a:ext cx="3800550" cy="18294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18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Formatos de data no Javascript: ISO</a:t>
            </a:r>
            <a:endParaRPr/>
          </a:p>
        </p:txBody>
      </p:sp>
      <p:sp>
        <p:nvSpPr>
          <p:cNvPr id="1430" name="Google Shape;1430;p18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Caso você queira informar a data e hora, basta separá-los por uma letra T (maiúscula). </a:t>
            </a:r>
            <a:endParaRPr/>
          </a:p>
          <a:p>
            <a:pPr marL="0" lvl="0" indent="0" algn="l" rtl="0">
              <a:spcBef>
                <a:spcPts val="800"/>
              </a:spcBef>
              <a:spcAft>
                <a:spcPts val="0"/>
              </a:spcAft>
              <a:buNone/>
            </a:pPr>
            <a:r>
              <a:rPr lang="pt-BR"/>
              <a:t>Além disso, a hora UTC (Tempo Universal Coordenado) é definida usando uma letra Z (maiúscula).</a:t>
            </a:r>
            <a:endParaRPr/>
          </a:p>
          <a:p>
            <a:pPr marL="0" lvl="0" indent="0" algn="l" rtl="0">
              <a:spcBef>
                <a:spcPts val="800"/>
              </a:spcBef>
              <a:spcAft>
                <a:spcPts val="0"/>
              </a:spcAft>
              <a:buNone/>
            </a:pPr>
            <a:r>
              <a:rPr lang="pt-BR"/>
              <a:t>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A letra T servirá para separar a data da hora.</a:t>
            </a:r>
            <a:endParaRPr/>
          </a:p>
        </p:txBody>
      </p:sp>
      <p:pic>
        <p:nvPicPr>
          <p:cNvPr id="1431" name="Google Shape;1431;p188"/>
          <p:cNvPicPr preferRelativeResize="0"/>
          <p:nvPr/>
        </p:nvPicPr>
        <p:blipFill>
          <a:blip r:embed="rId3">
            <a:alphaModFix/>
          </a:blip>
          <a:stretch>
            <a:fillRect/>
          </a:stretch>
        </p:blipFill>
        <p:spPr>
          <a:xfrm>
            <a:off x="2162313" y="3091775"/>
            <a:ext cx="4040426" cy="304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Sintaxe no Javascript: variáveis</a:t>
            </a:r>
            <a:endParaRPr/>
          </a:p>
        </p:txBody>
      </p:sp>
      <p:sp>
        <p:nvSpPr>
          <p:cNvPr id="306" name="Google Shape;306;p4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As variáveis podem ser declaradas através das palavras-chave ‘var’ ou ‘let’. Após escritas, será informado o nome da variável e o valor que ela irá receber. Por exemplo:</a:t>
            </a:r>
            <a:endParaRPr/>
          </a:p>
          <a:p>
            <a:pPr marL="0" lvl="0" indent="0" algn="l" rtl="0">
              <a:spcBef>
                <a:spcPts val="800"/>
              </a:spcBef>
              <a:spcAft>
                <a:spcPts val="0"/>
              </a:spcAft>
              <a:buNone/>
            </a:pPr>
            <a:endParaRPr/>
          </a:p>
          <a:p>
            <a:pPr marL="0" lvl="0" indent="0" algn="l" rtl="0">
              <a:spcBef>
                <a:spcPts val="800"/>
              </a:spcBef>
              <a:spcAft>
                <a:spcPts val="0"/>
              </a:spcAft>
              <a:buNone/>
            </a:pPr>
            <a:r>
              <a:rPr lang="pt-BR"/>
              <a:t>As variáveis também podem ser declaradas e receberem seus valores em linhas diferentes.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A palavra-chave ‘var’ caiu em desuso. Não é recomendável usá-la.</a:t>
            </a:r>
            <a:endParaRPr/>
          </a:p>
        </p:txBody>
      </p:sp>
      <p:pic>
        <p:nvPicPr>
          <p:cNvPr id="307" name="Google Shape;307;p46"/>
          <p:cNvPicPr preferRelativeResize="0"/>
          <p:nvPr/>
        </p:nvPicPr>
        <p:blipFill>
          <a:blip r:embed="rId3">
            <a:alphaModFix/>
          </a:blip>
          <a:stretch>
            <a:fillRect/>
          </a:stretch>
        </p:blipFill>
        <p:spPr>
          <a:xfrm>
            <a:off x="3730291" y="2427213"/>
            <a:ext cx="904477" cy="197012"/>
          </a:xfrm>
          <a:prstGeom prst="rect">
            <a:avLst/>
          </a:prstGeom>
          <a:noFill/>
          <a:ln>
            <a:noFill/>
          </a:ln>
        </p:spPr>
      </p:pic>
      <p:pic>
        <p:nvPicPr>
          <p:cNvPr id="308" name="Google Shape;308;p46"/>
          <p:cNvPicPr preferRelativeResize="0"/>
          <p:nvPr/>
        </p:nvPicPr>
        <p:blipFill>
          <a:blip r:embed="rId4">
            <a:alphaModFix/>
          </a:blip>
          <a:stretch>
            <a:fillRect/>
          </a:stretch>
        </p:blipFill>
        <p:spPr>
          <a:xfrm>
            <a:off x="3794960" y="3350750"/>
            <a:ext cx="775150" cy="47877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18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Formatos de datas no Javascript: fuso horário</a:t>
            </a:r>
            <a:endParaRPr/>
          </a:p>
        </p:txBody>
      </p:sp>
      <p:sp>
        <p:nvSpPr>
          <p:cNvPr id="1437" name="Google Shape;1437;p18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Caso você crie um objeto de data sem definir o fuso horário, ele será definido a partir do fuso horário do navegador, Por exemplo, caso você defina uma data e hora, ela será exibida de forma diferente para uma pessoa que mora em outro país. </a:t>
            </a:r>
            <a:endParaRPr/>
          </a:p>
          <a:p>
            <a:pPr marL="0" lvl="0" indent="0" algn="l" rtl="0">
              <a:spcBef>
                <a:spcPts val="800"/>
              </a:spcBef>
              <a:spcAft>
                <a:spcPts val="0"/>
              </a:spcAft>
              <a:buNone/>
            </a:pPr>
            <a:r>
              <a:rPr lang="pt-BR"/>
              <a:t>Por isso deve tomar bastante cuidado e sempre definir o fuso horário</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9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Formatos de datas no Javascript: datas curtas</a:t>
            </a:r>
            <a:endParaRPr/>
          </a:p>
        </p:txBody>
      </p:sp>
      <p:sp>
        <p:nvSpPr>
          <p:cNvPr id="1443" name="Google Shape;1443;p19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As “datas curtas” são definidas com a sintaxe “MM/DD/AAAA”.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Um aviso, o uso do 0 é obrigatório, uma vez que sua ausência pode acabar ocasionando em erros.</a:t>
            </a:r>
            <a:endParaRPr/>
          </a:p>
          <a:p>
            <a:pPr marL="0" lvl="0" indent="0" algn="l" rtl="0">
              <a:spcBef>
                <a:spcPts val="800"/>
              </a:spcBef>
              <a:spcAft>
                <a:spcPts val="0"/>
              </a:spcAft>
              <a:buNone/>
            </a:pPr>
            <a:r>
              <a:rPr lang="pt-BR"/>
              <a:t>Uma “data curta” definida como “AAAA/MM/DD” poderá retornar “undefined”. Por isso deve sempre declará-la como na sintaxe acima.</a:t>
            </a:r>
            <a:endParaRPr/>
          </a:p>
        </p:txBody>
      </p:sp>
      <p:pic>
        <p:nvPicPr>
          <p:cNvPr id="1444" name="Google Shape;1444;p190"/>
          <p:cNvPicPr preferRelativeResize="0"/>
          <p:nvPr/>
        </p:nvPicPr>
        <p:blipFill>
          <a:blip r:embed="rId3">
            <a:alphaModFix/>
          </a:blip>
          <a:stretch>
            <a:fillRect/>
          </a:stretch>
        </p:blipFill>
        <p:spPr>
          <a:xfrm>
            <a:off x="2476063" y="2190800"/>
            <a:ext cx="3412920" cy="3047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19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Datas longas são frequentemente escritas com a sintaxe: 			“MMM DD AAAA”.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Diferente das “datas curtas”, as datas longas podem informar o mês e o dia em qualquer ordem.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p:txBody>
      </p:sp>
      <p:sp>
        <p:nvSpPr>
          <p:cNvPr id="1450" name="Google Shape;1450;p19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Formatos de datas no Javascript: datas longas</a:t>
            </a:r>
            <a:endParaRPr/>
          </a:p>
        </p:txBody>
      </p:sp>
      <p:pic>
        <p:nvPicPr>
          <p:cNvPr id="1451" name="Google Shape;1451;p191"/>
          <p:cNvPicPr preferRelativeResize="0"/>
          <p:nvPr/>
        </p:nvPicPr>
        <p:blipFill>
          <a:blip r:embed="rId3">
            <a:alphaModFix/>
          </a:blip>
          <a:stretch>
            <a:fillRect/>
          </a:stretch>
        </p:blipFill>
        <p:spPr>
          <a:xfrm>
            <a:off x="2627573" y="2302200"/>
            <a:ext cx="3109900" cy="266239"/>
          </a:xfrm>
          <a:prstGeom prst="rect">
            <a:avLst/>
          </a:prstGeom>
          <a:noFill/>
          <a:ln>
            <a:noFill/>
          </a:ln>
        </p:spPr>
      </p:pic>
      <p:pic>
        <p:nvPicPr>
          <p:cNvPr id="1452" name="Google Shape;1452;p191"/>
          <p:cNvPicPr preferRelativeResize="0"/>
          <p:nvPr/>
        </p:nvPicPr>
        <p:blipFill>
          <a:blip r:embed="rId4">
            <a:alphaModFix/>
          </a:blip>
          <a:stretch>
            <a:fillRect/>
          </a:stretch>
        </p:blipFill>
        <p:spPr>
          <a:xfrm>
            <a:off x="2627575" y="3448850"/>
            <a:ext cx="3109900" cy="2343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9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Formatos de datas no Javascript: datas longas</a:t>
            </a:r>
            <a:endParaRPr/>
          </a:p>
        </p:txBody>
      </p:sp>
      <p:sp>
        <p:nvSpPr>
          <p:cNvPr id="1458" name="Google Shape;1458;p19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Além disso, o nome do mês pode ser escrito de forma completa, ou de forma abreviada:</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Outra forma de definir uma data longa é separando os valores por vírgula, uma vez que elas são ignoradas. Além disso, ele não diferencia letras maiúsculas de minúsculas:</a:t>
            </a:r>
            <a:endParaRPr/>
          </a:p>
        </p:txBody>
      </p:sp>
      <p:pic>
        <p:nvPicPr>
          <p:cNvPr id="1459" name="Google Shape;1459;p192"/>
          <p:cNvPicPr preferRelativeResize="0"/>
          <p:nvPr/>
        </p:nvPicPr>
        <p:blipFill>
          <a:blip r:embed="rId3">
            <a:alphaModFix/>
          </a:blip>
          <a:stretch>
            <a:fillRect/>
          </a:stretch>
        </p:blipFill>
        <p:spPr>
          <a:xfrm>
            <a:off x="2655050" y="2275525"/>
            <a:ext cx="3054962" cy="268125"/>
          </a:xfrm>
          <a:prstGeom prst="rect">
            <a:avLst/>
          </a:prstGeom>
          <a:noFill/>
          <a:ln>
            <a:noFill/>
          </a:ln>
        </p:spPr>
      </p:pic>
      <p:pic>
        <p:nvPicPr>
          <p:cNvPr id="1460" name="Google Shape;1460;p192"/>
          <p:cNvPicPr preferRelativeResize="0"/>
          <p:nvPr/>
        </p:nvPicPr>
        <p:blipFill>
          <a:blip r:embed="rId4">
            <a:alphaModFix/>
          </a:blip>
          <a:stretch>
            <a:fillRect/>
          </a:stretch>
        </p:blipFill>
        <p:spPr>
          <a:xfrm>
            <a:off x="2655050" y="3750230"/>
            <a:ext cx="3054950" cy="226612"/>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19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obter datas no Javascript: lista de métodos</a:t>
            </a:r>
            <a:endParaRPr/>
          </a:p>
        </p:txBody>
      </p:sp>
      <p:sp>
        <p:nvSpPr>
          <p:cNvPr id="1466" name="Google Shape;1466;p19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1467" name="Google Shape;1467;p193"/>
          <p:cNvPicPr preferRelativeResize="0"/>
          <p:nvPr/>
        </p:nvPicPr>
        <p:blipFill>
          <a:blip r:embed="rId3">
            <a:alphaModFix/>
          </a:blip>
          <a:stretch>
            <a:fillRect/>
          </a:stretch>
        </p:blipFill>
        <p:spPr>
          <a:xfrm>
            <a:off x="827475" y="1597500"/>
            <a:ext cx="6710099" cy="3031101"/>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2" name="Google Shape;1472;p19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obter datas no Javascript: getFullYear()</a:t>
            </a:r>
            <a:endParaRPr/>
          </a:p>
        </p:txBody>
      </p:sp>
      <p:sp>
        <p:nvSpPr>
          <p:cNvPr id="1473" name="Google Shape;1473;p19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método ‘getFullYear()’ serve para retornar apenas o ano do valor especificado e o exibe com 4 dígitos. Por exemplo:</a:t>
            </a:r>
            <a:endParaRPr/>
          </a:p>
        </p:txBody>
      </p:sp>
      <p:pic>
        <p:nvPicPr>
          <p:cNvPr id="1474" name="Google Shape;1474;p194"/>
          <p:cNvPicPr preferRelativeResize="0"/>
          <p:nvPr/>
        </p:nvPicPr>
        <p:blipFill>
          <a:blip r:embed="rId3">
            <a:alphaModFix/>
          </a:blip>
          <a:stretch>
            <a:fillRect/>
          </a:stretch>
        </p:blipFill>
        <p:spPr>
          <a:xfrm>
            <a:off x="2057809" y="2347200"/>
            <a:ext cx="3691440" cy="292950"/>
          </a:xfrm>
          <a:prstGeom prst="rect">
            <a:avLst/>
          </a:prstGeom>
          <a:noFill/>
          <a:ln>
            <a:noFill/>
          </a:ln>
        </p:spPr>
      </p:pic>
      <p:pic>
        <p:nvPicPr>
          <p:cNvPr id="1475" name="Google Shape;1475;p194"/>
          <p:cNvPicPr preferRelativeResize="0"/>
          <p:nvPr/>
        </p:nvPicPr>
        <p:blipFill>
          <a:blip r:embed="rId4">
            <a:alphaModFix/>
          </a:blip>
          <a:stretch>
            <a:fillRect/>
          </a:stretch>
        </p:blipFill>
        <p:spPr>
          <a:xfrm>
            <a:off x="5749248" y="2347200"/>
            <a:ext cx="558000" cy="29295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19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obter datas no Javascript: getMonth</a:t>
            </a:r>
            <a:endParaRPr/>
          </a:p>
        </p:txBody>
      </p:sp>
      <p:sp>
        <p:nvSpPr>
          <p:cNvPr id="1481" name="Google Shape;1481;p19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Este método retorna o mês de uma data com um número de 0 a 11.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Lembrando que no javascript, janeiro é o mês número 0, fevereiro é o mês número 1 e por assim vai.</a:t>
            </a:r>
            <a:endParaRPr/>
          </a:p>
        </p:txBody>
      </p:sp>
      <p:pic>
        <p:nvPicPr>
          <p:cNvPr id="1482" name="Google Shape;1482;p195"/>
          <p:cNvPicPr preferRelativeResize="0"/>
          <p:nvPr/>
        </p:nvPicPr>
        <p:blipFill>
          <a:blip r:embed="rId3">
            <a:alphaModFix/>
          </a:blip>
          <a:stretch>
            <a:fillRect/>
          </a:stretch>
        </p:blipFill>
        <p:spPr>
          <a:xfrm>
            <a:off x="2069575" y="2253363"/>
            <a:ext cx="3894240" cy="318375"/>
          </a:xfrm>
          <a:prstGeom prst="rect">
            <a:avLst/>
          </a:prstGeom>
          <a:noFill/>
          <a:ln>
            <a:noFill/>
          </a:ln>
        </p:spPr>
      </p:pic>
      <p:pic>
        <p:nvPicPr>
          <p:cNvPr id="1483" name="Google Shape;1483;p195"/>
          <p:cNvPicPr preferRelativeResize="0"/>
          <p:nvPr/>
        </p:nvPicPr>
        <p:blipFill>
          <a:blip r:embed="rId4">
            <a:alphaModFix/>
          </a:blip>
          <a:stretch>
            <a:fillRect/>
          </a:stretch>
        </p:blipFill>
        <p:spPr>
          <a:xfrm>
            <a:off x="5963822" y="2253375"/>
            <a:ext cx="331641" cy="31837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9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obter datas no Javascript: getDate()</a:t>
            </a:r>
            <a:endParaRPr/>
          </a:p>
        </p:txBody>
      </p:sp>
      <p:sp>
        <p:nvSpPr>
          <p:cNvPr id="1489" name="Google Shape;1489;p19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Este método retorna o dia de uma data, podendo retornar um número de 1 até 31. Por exemplo:</a:t>
            </a:r>
            <a:endParaRPr/>
          </a:p>
        </p:txBody>
      </p:sp>
      <p:pic>
        <p:nvPicPr>
          <p:cNvPr id="1490" name="Google Shape;1490;p196"/>
          <p:cNvPicPr preferRelativeResize="0"/>
          <p:nvPr/>
        </p:nvPicPr>
        <p:blipFill>
          <a:blip r:embed="rId3">
            <a:alphaModFix/>
          </a:blip>
          <a:stretch>
            <a:fillRect/>
          </a:stretch>
        </p:blipFill>
        <p:spPr>
          <a:xfrm>
            <a:off x="2280375" y="2267050"/>
            <a:ext cx="3485744" cy="304700"/>
          </a:xfrm>
          <a:prstGeom prst="rect">
            <a:avLst/>
          </a:prstGeom>
          <a:noFill/>
          <a:ln>
            <a:noFill/>
          </a:ln>
        </p:spPr>
      </p:pic>
      <p:pic>
        <p:nvPicPr>
          <p:cNvPr id="1491" name="Google Shape;1491;p196"/>
          <p:cNvPicPr preferRelativeResize="0"/>
          <p:nvPr/>
        </p:nvPicPr>
        <p:blipFill>
          <a:blip r:embed="rId4">
            <a:alphaModFix/>
          </a:blip>
          <a:stretch>
            <a:fillRect/>
          </a:stretch>
        </p:blipFill>
        <p:spPr>
          <a:xfrm>
            <a:off x="5766119" y="2267050"/>
            <a:ext cx="318550" cy="3047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p19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obter datas no Javascript: getHours()</a:t>
            </a:r>
            <a:endParaRPr/>
          </a:p>
        </p:txBody>
      </p:sp>
      <p:sp>
        <p:nvSpPr>
          <p:cNvPr id="1497" name="Google Shape;1497;p19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Este método retorna o valor da hora informada ou que foi buscada no construtor ‘new Date()’. Ele pode retornar um número de 0 até 23. Por exemplo:</a:t>
            </a:r>
            <a:endParaRPr/>
          </a:p>
        </p:txBody>
      </p:sp>
      <p:pic>
        <p:nvPicPr>
          <p:cNvPr id="1498" name="Google Shape;1498;p197"/>
          <p:cNvPicPr preferRelativeResize="0"/>
          <p:nvPr/>
        </p:nvPicPr>
        <p:blipFill>
          <a:blip r:embed="rId3">
            <a:alphaModFix/>
          </a:blip>
          <a:stretch>
            <a:fillRect/>
          </a:stretch>
        </p:blipFill>
        <p:spPr>
          <a:xfrm>
            <a:off x="2158863" y="2419400"/>
            <a:ext cx="3766087" cy="304700"/>
          </a:xfrm>
          <a:prstGeom prst="rect">
            <a:avLst/>
          </a:prstGeom>
          <a:noFill/>
          <a:ln>
            <a:noFill/>
          </a:ln>
        </p:spPr>
      </p:pic>
      <p:pic>
        <p:nvPicPr>
          <p:cNvPr id="1499" name="Google Shape;1499;p197"/>
          <p:cNvPicPr preferRelativeResize="0"/>
          <p:nvPr/>
        </p:nvPicPr>
        <p:blipFill>
          <a:blip r:embed="rId4">
            <a:alphaModFix/>
          </a:blip>
          <a:stretch>
            <a:fillRect/>
          </a:stretch>
        </p:blipFill>
        <p:spPr>
          <a:xfrm>
            <a:off x="5924935" y="2419400"/>
            <a:ext cx="281262" cy="3047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19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obter datas no Javascript: getMinutes()</a:t>
            </a:r>
            <a:endParaRPr/>
          </a:p>
        </p:txBody>
      </p:sp>
      <p:sp>
        <p:nvSpPr>
          <p:cNvPr id="1505" name="Google Shape;1505;p19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Este método serve para retornar os minutos informados ou que foram recolhidos do construtor ‘new Date()’. Ele pode retornar um número de 0 até 59. Por exemplo:</a:t>
            </a:r>
            <a:endParaRPr/>
          </a:p>
        </p:txBody>
      </p:sp>
      <p:pic>
        <p:nvPicPr>
          <p:cNvPr id="1506" name="Google Shape;1506;p198"/>
          <p:cNvPicPr preferRelativeResize="0"/>
          <p:nvPr/>
        </p:nvPicPr>
        <p:blipFill>
          <a:blip r:embed="rId3">
            <a:alphaModFix/>
          </a:blip>
          <a:stretch>
            <a:fillRect/>
          </a:stretch>
        </p:blipFill>
        <p:spPr>
          <a:xfrm>
            <a:off x="2207100" y="2419350"/>
            <a:ext cx="3671555" cy="304700"/>
          </a:xfrm>
          <a:prstGeom prst="rect">
            <a:avLst/>
          </a:prstGeom>
          <a:noFill/>
          <a:ln>
            <a:noFill/>
          </a:ln>
        </p:spPr>
      </p:pic>
      <p:pic>
        <p:nvPicPr>
          <p:cNvPr id="1507" name="Google Shape;1507;p198"/>
          <p:cNvPicPr preferRelativeResize="0"/>
          <p:nvPr/>
        </p:nvPicPr>
        <p:blipFill>
          <a:blip r:embed="rId4">
            <a:alphaModFix/>
          </a:blip>
          <a:stretch>
            <a:fillRect/>
          </a:stretch>
        </p:blipFill>
        <p:spPr>
          <a:xfrm>
            <a:off x="5878646" y="2419350"/>
            <a:ext cx="279308" cy="304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Sintaxe no Javascript: variáveis</a:t>
            </a:r>
            <a:endParaRPr/>
          </a:p>
        </p:txBody>
      </p:sp>
      <p:sp>
        <p:nvSpPr>
          <p:cNvPr id="314" name="Google Shape;314;p4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As variáveis possuem regras para quando forem declaradas, sendo elas:</a:t>
            </a:r>
            <a:endParaRPr/>
          </a:p>
          <a:p>
            <a:pPr marL="457200" lvl="0" indent="-298450" algn="l" rtl="0">
              <a:spcBef>
                <a:spcPts val="800"/>
              </a:spcBef>
              <a:spcAft>
                <a:spcPts val="0"/>
              </a:spcAft>
              <a:buSzPts val="1100"/>
              <a:buChar char="►"/>
            </a:pPr>
            <a:r>
              <a:rPr lang="pt-BR"/>
              <a:t>Deve começar com uma letra, maiúscula ou minúscula.</a:t>
            </a:r>
            <a:endParaRPr/>
          </a:p>
          <a:p>
            <a:pPr marL="457200" lvl="0" indent="-298450" algn="l" rtl="0">
              <a:spcBef>
                <a:spcPts val="0"/>
              </a:spcBef>
              <a:spcAft>
                <a:spcPts val="0"/>
              </a:spcAft>
              <a:buSzPts val="1100"/>
              <a:buChar char="►"/>
            </a:pPr>
            <a:r>
              <a:rPr lang="pt-BR"/>
              <a:t>Pode começar com um cifrão ( $ ).</a:t>
            </a:r>
            <a:endParaRPr/>
          </a:p>
          <a:p>
            <a:pPr marL="457200" lvl="0" indent="-298450" algn="l" rtl="0">
              <a:spcBef>
                <a:spcPts val="0"/>
              </a:spcBef>
              <a:spcAft>
                <a:spcPts val="0"/>
              </a:spcAft>
              <a:buSzPts val="1100"/>
              <a:buChar char="►"/>
            </a:pPr>
            <a:r>
              <a:rPr lang="pt-BR"/>
              <a:t>Pode começar com um sublinhado ( _ ).</a:t>
            </a:r>
            <a:endParaRPr/>
          </a:p>
          <a:p>
            <a:pPr marL="457200" lvl="0" indent="-298450" algn="l" rtl="0">
              <a:spcBef>
                <a:spcPts val="0"/>
              </a:spcBef>
              <a:spcAft>
                <a:spcPts val="0"/>
              </a:spcAft>
              <a:buSzPts val="1100"/>
              <a:buChar char="►"/>
            </a:pPr>
            <a:r>
              <a:rPr lang="pt-BR"/>
              <a:t>Não pode começar com números.</a:t>
            </a:r>
            <a:endParaRPr/>
          </a:p>
          <a:p>
            <a:pPr marL="457200" lvl="0" indent="-298450" algn="l" rtl="0">
              <a:spcBef>
                <a:spcPts val="0"/>
              </a:spcBef>
              <a:spcAft>
                <a:spcPts val="0"/>
              </a:spcAft>
              <a:buSzPts val="1100"/>
              <a:buChar char="►"/>
            </a:pPr>
            <a:r>
              <a:rPr lang="pt-BR"/>
              <a:t>Não pode conter espaços, por exemplo: ‘meu nome = “Alvaro” ‘.</a:t>
            </a:r>
            <a:endParaRPr/>
          </a:p>
          <a:p>
            <a:pPr marL="457200" lvl="0" indent="-298450" algn="l" rtl="0">
              <a:spcBef>
                <a:spcPts val="0"/>
              </a:spcBef>
              <a:spcAft>
                <a:spcPts val="0"/>
              </a:spcAft>
              <a:buSzPts val="1100"/>
              <a:buChar char="►"/>
            </a:pPr>
            <a:r>
              <a:rPr lang="pt-BR"/>
              <a:t>Não pode ser uma palavra-chave, também conhecida como palavra reservada.</a:t>
            </a:r>
            <a:endParaRPr/>
          </a:p>
          <a:p>
            <a:pPr marL="457200" lvl="0" indent="-298450" algn="l" rtl="0">
              <a:spcBef>
                <a:spcPts val="0"/>
              </a:spcBef>
              <a:spcAft>
                <a:spcPts val="0"/>
              </a:spcAft>
              <a:buSzPts val="1100"/>
              <a:buChar char="►"/>
            </a:pPr>
            <a:r>
              <a:rPr lang="pt-BR"/>
              <a:t>Pode conter números </a:t>
            </a:r>
            <a:r>
              <a:rPr lang="pt-BR" b="1"/>
              <a:t>após</a:t>
            </a:r>
            <a:r>
              <a:rPr lang="pt-BR"/>
              <a:t> escrever o primeiro caractere dentre os permitidos.</a:t>
            </a:r>
            <a:endParaRPr/>
          </a:p>
          <a:p>
            <a:pPr marL="457200" lvl="0" indent="-298450" algn="l" rtl="0">
              <a:spcBef>
                <a:spcPts val="0"/>
              </a:spcBef>
              <a:spcAft>
                <a:spcPts val="0"/>
              </a:spcAft>
              <a:buSzPts val="1100"/>
              <a:buChar char="►"/>
            </a:pPr>
            <a:r>
              <a:rPr lang="pt-BR"/>
              <a:t>Não pode conter caracteres especiais fora os ja mencionados.</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19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obter datas no Javascript: getSeconds()</a:t>
            </a:r>
            <a:endParaRPr/>
          </a:p>
        </p:txBody>
      </p:sp>
      <p:sp>
        <p:nvSpPr>
          <p:cNvPr id="1513" name="Google Shape;1513;p19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Este método serve para retornar os segundos informados ou recolhidos. Ele pode retornar um número de 0 até 59. Por exemplo:</a:t>
            </a:r>
            <a:endParaRPr/>
          </a:p>
        </p:txBody>
      </p:sp>
      <p:pic>
        <p:nvPicPr>
          <p:cNvPr id="1514" name="Google Shape;1514;p199"/>
          <p:cNvPicPr preferRelativeResize="0"/>
          <p:nvPr/>
        </p:nvPicPr>
        <p:blipFill>
          <a:blip r:embed="rId3">
            <a:alphaModFix/>
          </a:blip>
          <a:stretch>
            <a:fillRect/>
          </a:stretch>
        </p:blipFill>
        <p:spPr>
          <a:xfrm>
            <a:off x="2284675" y="2267000"/>
            <a:ext cx="3529108" cy="304700"/>
          </a:xfrm>
          <a:prstGeom prst="rect">
            <a:avLst/>
          </a:prstGeom>
          <a:noFill/>
          <a:ln>
            <a:noFill/>
          </a:ln>
        </p:spPr>
      </p:pic>
      <p:pic>
        <p:nvPicPr>
          <p:cNvPr id="1515" name="Google Shape;1515;p199"/>
          <p:cNvPicPr preferRelativeResize="0"/>
          <p:nvPr/>
        </p:nvPicPr>
        <p:blipFill>
          <a:blip r:embed="rId4">
            <a:alphaModFix/>
          </a:blip>
          <a:stretch>
            <a:fillRect/>
          </a:stretch>
        </p:blipFill>
        <p:spPr>
          <a:xfrm>
            <a:off x="5813774" y="2267000"/>
            <a:ext cx="266612" cy="3047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20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obter datas no Javascript: getMilliseconds()</a:t>
            </a:r>
            <a:endParaRPr/>
          </a:p>
        </p:txBody>
      </p:sp>
      <p:sp>
        <p:nvSpPr>
          <p:cNvPr id="1521" name="Google Shape;1521;p20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Este método serve para retornar os milissegundos informados ou recolhidos. Ele pode retornar de um número de 0 até 999. Por exemplo:</a:t>
            </a:r>
            <a:endParaRPr/>
          </a:p>
        </p:txBody>
      </p:sp>
      <p:pic>
        <p:nvPicPr>
          <p:cNvPr id="1522" name="Google Shape;1522;p200"/>
          <p:cNvPicPr preferRelativeResize="0"/>
          <p:nvPr/>
        </p:nvPicPr>
        <p:blipFill>
          <a:blip r:embed="rId3">
            <a:alphaModFix/>
          </a:blip>
          <a:stretch>
            <a:fillRect/>
          </a:stretch>
        </p:blipFill>
        <p:spPr>
          <a:xfrm>
            <a:off x="2070425" y="2419350"/>
            <a:ext cx="3896079" cy="304700"/>
          </a:xfrm>
          <a:prstGeom prst="rect">
            <a:avLst/>
          </a:prstGeom>
          <a:noFill/>
          <a:ln>
            <a:noFill/>
          </a:ln>
        </p:spPr>
      </p:pic>
      <p:pic>
        <p:nvPicPr>
          <p:cNvPr id="1523" name="Google Shape;1523;p200"/>
          <p:cNvPicPr preferRelativeResize="0"/>
          <p:nvPr/>
        </p:nvPicPr>
        <p:blipFill>
          <a:blip r:embed="rId4">
            <a:alphaModFix/>
          </a:blip>
          <a:stretch>
            <a:fillRect/>
          </a:stretch>
        </p:blipFill>
        <p:spPr>
          <a:xfrm>
            <a:off x="5966497" y="2419350"/>
            <a:ext cx="328138" cy="30470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20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obter datas no Javascript: getDay()</a:t>
            </a:r>
            <a:endParaRPr/>
          </a:p>
        </p:txBody>
      </p:sp>
      <p:sp>
        <p:nvSpPr>
          <p:cNvPr id="1529" name="Google Shape;1529;p20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Este método retorna o dia da semana em um número de 0 até 6, onde domingo vale 0, segunda vale 1 e por assim vai.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Se apareceu 3, significa que hoje é quarta.</a:t>
            </a:r>
            <a:endParaRPr/>
          </a:p>
        </p:txBody>
      </p:sp>
      <p:pic>
        <p:nvPicPr>
          <p:cNvPr id="1530" name="Google Shape;1530;p201"/>
          <p:cNvPicPr preferRelativeResize="0"/>
          <p:nvPr/>
        </p:nvPicPr>
        <p:blipFill>
          <a:blip r:embed="rId3">
            <a:alphaModFix/>
          </a:blip>
          <a:stretch>
            <a:fillRect/>
          </a:stretch>
        </p:blipFill>
        <p:spPr>
          <a:xfrm>
            <a:off x="2313063" y="2499600"/>
            <a:ext cx="3519555" cy="304700"/>
          </a:xfrm>
          <a:prstGeom prst="rect">
            <a:avLst/>
          </a:prstGeom>
          <a:noFill/>
          <a:ln>
            <a:noFill/>
          </a:ln>
        </p:spPr>
      </p:pic>
      <p:pic>
        <p:nvPicPr>
          <p:cNvPr id="1531" name="Google Shape;1531;p201"/>
          <p:cNvPicPr preferRelativeResize="0"/>
          <p:nvPr/>
        </p:nvPicPr>
        <p:blipFill>
          <a:blip r:embed="rId4">
            <a:alphaModFix/>
          </a:blip>
          <a:stretch>
            <a:fillRect/>
          </a:stretch>
        </p:blipFill>
        <p:spPr>
          <a:xfrm>
            <a:off x="5832611" y="2499600"/>
            <a:ext cx="219384" cy="30470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20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obter datas no Javascript: getTime()</a:t>
            </a:r>
            <a:endParaRPr/>
          </a:p>
        </p:txBody>
      </p:sp>
      <p:sp>
        <p:nvSpPr>
          <p:cNvPr id="1537" name="Google Shape;1537;p20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Este método retorna os milissegundos atuais desde 1 de janeiro de 1970.</a:t>
            </a:r>
            <a:br>
              <a:rPr lang="pt-BR"/>
            </a:b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Ele também pode ser usado caso informe alguma data específica. Por exemplo:</a:t>
            </a:r>
            <a:endParaRPr/>
          </a:p>
        </p:txBody>
      </p:sp>
      <p:pic>
        <p:nvPicPr>
          <p:cNvPr id="1538" name="Google Shape;1538;p202"/>
          <p:cNvPicPr preferRelativeResize="0"/>
          <p:nvPr/>
        </p:nvPicPr>
        <p:blipFill>
          <a:blip r:embed="rId3">
            <a:alphaModFix/>
          </a:blip>
          <a:stretch>
            <a:fillRect/>
          </a:stretch>
        </p:blipFill>
        <p:spPr>
          <a:xfrm>
            <a:off x="1831375" y="2190850"/>
            <a:ext cx="3234212" cy="304700"/>
          </a:xfrm>
          <a:prstGeom prst="rect">
            <a:avLst/>
          </a:prstGeom>
          <a:noFill/>
          <a:ln>
            <a:noFill/>
          </a:ln>
        </p:spPr>
      </p:pic>
      <p:pic>
        <p:nvPicPr>
          <p:cNvPr id="1539" name="Google Shape;1539;p202"/>
          <p:cNvPicPr preferRelativeResize="0"/>
          <p:nvPr/>
        </p:nvPicPr>
        <p:blipFill>
          <a:blip r:embed="rId4">
            <a:alphaModFix/>
          </a:blip>
          <a:stretch>
            <a:fillRect/>
          </a:stretch>
        </p:blipFill>
        <p:spPr>
          <a:xfrm>
            <a:off x="5065571" y="2190850"/>
            <a:ext cx="1468100" cy="304700"/>
          </a:xfrm>
          <a:prstGeom prst="rect">
            <a:avLst/>
          </a:prstGeom>
          <a:noFill/>
          <a:ln>
            <a:noFill/>
          </a:ln>
        </p:spPr>
      </p:pic>
      <p:pic>
        <p:nvPicPr>
          <p:cNvPr id="1540" name="Google Shape;1540;p202"/>
          <p:cNvPicPr preferRelativeResize="0"/>
          <p:nvPr/>
        </p:nvPicPr>
        <p:blipFill>
          <a:blip r:embed="rId5">
            <a:alphaModFix/>
          </a:blip>
          <a:stretch>
            <a:fillRect/>
          </a:stretch>
        </p:blipFill>
        <p:spPr>
          <a:xfrm>
            <a:off x="1709613" y="3429833"/>
            <a:ext cx="3485744" cy="304700"/>
          </a:xfrm>
          <a:prstGeom prst="rect">
            <a:avLst/>
          </a:prstGeom>
          <a:noFill/>
          <a:ln>
            <a:noFill/>
          </a:ln>
        </p:spPr>
      </p:pic>
      <p:pic>
        <p:nvPicPr>
          <p:cNvPr id="1541" name="Google Shape;1541;p202"/>
          <p:cNvPicPr preferRelativeResize="0"/>
          <p:nvPr/>
        </p:nvPicPr>
        <p:blipFill>
          <a:blip r:embed="rId6">
            <a:alphaModFix/>
          </a:blip>
          <a:stretch>
            <a:fillRect/>
          </a:stretch>
        </p:blipFill>
        <p:spPr>
          <a:xfrm>
            <a:off x="5187339" y="3429825"/>
            <a:ext cx="1468100" cy="270815"/>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20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obter datas no Javascript: getTimezoneOffset</a:t>
            </a:r>
            <a:endParaRPr/>
          </a:p>
        </p:txBody>
      </p:sp>
      <p:sp>
        <p:nvSpPr>
          <p:cNvPr id="1547" name="Google Shape;1547;p20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Este método retorna a diferença (em minutos) entre a hora local e a hora UTC. Por exemplo:</a:t>
            </a:r>
            <a:endParaRPr/>
          </a:p>
        </p:txBody>
      </p:sp>
      <p:pic>
        <p:nvPicPr>
          <p:cNvPr id="1548" name="Google Shape;1548;p203"/>
          <p:cNvPicPr preferRelativeResize="0"/>
          <p:nvPr/>
        </p:nvPicPr>
        <p:blipFill>
          <a:blip r:embed="rId3">
            <a:alphaModFix/>
          </a:blip>
          <a:stretch>
            <a:fillRect/>
          </a:stretch>
        </p:blipFill>
        <p:spPr>
          <a:xfrm>
            <a:off x="1703012" y="2294397"/>
            <a:ext cx="4454800" cy="345750"/>
          </a:xfrm>
          <a:prstGeom prst="rect">
            <a:avLst/>
          </a:prstGeom>
          <a:noFill/>
          <a:ln>
            <a:noFill/>
          </a:ln>
        </p:spPr>
      </p:pic>
      <p:pic>
        <p:nvPicPr>
          <p:cNvPr id="1549" name="Google Shape;1549;p203"/>
          <p:cNvPicPr preferRelativeResize="0"/>
          <p:nvPr/>
        </p:nvPicPr>
        <p:blipFill>
          <a:blip r:embed="rId4">
            <a:alphaModFix/>
          </a:blip>
          <a:stretch>
            <a:fillRect/>
          </a:stretch>
        </p:blipFill>
        <p:spPr>
          <a:xfrm>
            <a:off x="6157809" y="2294400"/>
            <a:ext cx="504219" cy="34575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20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definir datas no Javascript: lista</a:t>
            </a:r>
            <a:endParaRPr/>
          </a:p>
        </p:txBody>
      </p:sp>
      <p:sp>
        <p:nvSpPr>
          <p:cNvPr id="1555" name="Google Shape;1555;p20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1556" name="Google Shape;1556;p204"/>
          <p:cNvPicPr preferRelativeResize="0"/>
          <p:nvPr/>
        </p:nvPicPr>
        <p:blipFill>
          <a:blip r:embed="rId3">
            <a:alphaModFix/>
          </a:blip>
          <a:stretch>
            <a:fillRect/>
          </a:stretch>
        </p:blipFill>
        <p:spPr>
          <a:xfrm>
            <a:off x="1040355" y="1539699"/>
            <a:ext cx="6284332" cy="31467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20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definir datas no Javascript: setFullYear()</a:t>
            </a:r>
            <a:endParaRPr/>
          </a:p>
        </p:txBody>
      </p:sp>
      <p:sp>
        <p:nvSpPr>
          <p:cNvPr id="1562" name="Google Shape;1562;p20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Este método serve para definir um ano, você pode recolher seu dia atual pelo construtor ‘new Date()’ e depois redefinir o ano usando o ‘setFullYear’.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Ele também pode </a:t>
            </a:r>
            <a:r>
              <a:rPr lang="pt-BR" b="1"/>
              <a:t>opcionalmente</a:t>
            </a:r>
            <a:r>
              <a:rPr lang="pt-BR"/>
              <a:t> definir o mês e dia. Por exemplo:</a:t>
            </a:r>
            <a:endParaRPr/>
          </a:p>
        </p:txBody>
      </p:sp>
      <p:pic>
        <p:nvPicPr>
          <p:cNvPr id="1563" name="Google Shape;1563;p205"/>
          <p:cNvPicPr preferRelativeResize="0"/>
          <p:nvPr/>
        </p:nvPicPr>
        <p:blipFill>
          <a:blip r:embed="rId3">
            <a:alphaModFix/>
          </a:blip>
          <a:stretch>
            <a:fillRect/>
          </a:stretch>
        </p:blipFill>
        <p:spPr>
          <a:xfrm>
            <a:off x="2339425" y="2343150"/>
            <a:ext cx="3686175" cy="571500"/>
          </a:xfrm>
          <a:prstGeom prst="rect">
            <a:avLst/>
          </a:prstGeom>
          <a:noFill/>
          <a:ln>
            <a:noFill/>
          </a:ln>
        </p:spPr>
      </p:pic>
      <p:pic>
        <p:nvPicPr>
          <p:cNvPr id="1564" name="Google Shape;1564;p205"/>
          <p:cNvPicPr preferRelativeResize="0"/>
          <p:nvPr/>
        </p:nvPicPr>
        <p:blipFill>
          <a:blip r:embed="rId4">
            <a:alphaModFix/>
          </a:blip>
          <a:stretch>
            <a:fillRect/>
          </a:stretch>
        </p:blipFill>
        <p:spPr>
          <a:xfrm>
            <a:off x="2339425" y="2914656"/>
            <a:ext cx="3686175" cy="235092"/>
          </a:xfrm>
          <a:prstGeom prst="rect">
            <a:avLst/>
          </a:prstGeom>
          <a:noFill/>
          <a:ln>
            <a:noFill/>
          </a:ln>
        </p:spPr>
      </p:pic>
      <p:pic>
        <p:nvPicPr>
          <p:cNvPr id="1565" name="Google Shape;1565;p205"/>
          <p:cNvPicPr preferRelativeResize="0"/>
          <p:nvPr/>
        </p:nvPicPr>
        <p:blipFill>
          <a:blip r:embed="rId5">
            <a:alphaModFix/>
          </a:blip>
          <a:stretch>
            <a:fillRect/>
          </a:stretch>
        </p:blipFill>
        <p:spPr>
          <a:xfrm>
            <a:off x="2353713" y="3743525"/>
            <a:ext cx="3657600" cy="552450"/>
          </a:xfrm>
          <a:prstGeom prst="rect">
            <a:avLst/>
          </a:prstGeom>
          <a:noFill/>
          <a:ln>
            <a:noFill/>
          </a:ln>
        </p:spPr>
      </p:pic>
      <p:pic>
        <p:nvPicPr>
          <p:cNvPr id="1566" name="Google Shape;1566;p205"/>
          <p:cNvPicPr preferRelativeResize="0"/>
          <p:nvPr/>
        </p:nvPicPr>
        <p:blipFill>
          <a:blip r:embed="rId6">
            <a:alphaModFix/>
          </a:blip>
          <a:stretch>
            <a:fillRect/>
          </a:stretch>
        </p:blipFill>
        <p:spPr>
          <a:xfrm>
            <a:off x="2339425" y="4295982"/>
            <a:ext cx="3657600" cy="241052"/>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20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definir datas no Javascript: setMonth()</a:t>
            </a:r>
            <a:endParaRPr/>
          </a:p>
        </p:txBody>
      </p:sp>
      <p:sp>
        <p:nvSpPr>
          <p:cNvPr id="1572" name="Google Shape;1572;p20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Este método serve para definir o mês através de valores que vão do 0 até o 11. Por exemplo:</a:t>
            </a:r>
            <a:endParaRPr/>
          </a:p>
          <a:p>
            <a:pPr marL="0" lvl="0" indent="0" algn="l" rtl="0">
              <a:spcBef>
                <a:spcPts val="800"/>
              </a:spcBef>
              <a:spcAft>
                <a:spcPts val="0"/>
              </a:spcAft>
              <a:buNone/>
            </a:pPr>
            <a:endParaRPr/>
          </a:p>
        </p:txBody>
      </p:sp>
      <p:pic>
        <p:nvPicPr>
          <p:cNvPr id="1573" name="Google Shape;1573;p206"/>
          <p:cNvPicPr preferRelativeResize="0"/>
          <p:nvPr/>
        </p:nvPicPr>
        <p:blipFill>
          <a:blip r:embed="rId3">
            <a:alphaModFix/>
          </a:blip>
          <a:stretch>
            <a:fillRect/>
          </a:stretch>
        </p:blipFill>
        <p:spPr>
          <a:xfrm>
            <a:off x="2320375" y="2300275"/>
            <a:ext cx="3724275" cy="542925"/>
          </a:xfrm>
          <a:prstGeom prst="rect">
            <a:avLst/>
          </a:prstGeom>
          <a:noFill/>
          <a:ln>
            <a:noFill/>
          </a:ln>
        </p:spPr>
      </p:pic>
      <p:pic>
        <p:nvPicPr>
          <p:cNvPr id="1574" name="Google Shape;1574;p206"/>
          <p:cNvPicPr preferRelativeResize="0"/>
          <p:nvPr/>
        </p:nvPicPr>
        <p:blipFill>
          <a:blip r:embed="rId4">
            <a:alphaModFix/>
          </a:blip>
          <a:stretch>
            <a:fillRect/>
          </a:stretch>
        </p:blipFill>
        <p:spPr>
          <a:xfrm>
            <a:off x="2320375" y="2843204"/>
            <a:ext cx="3724275" cy="211111"/>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20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definir datas no Javascript: setDate()</a:t>
            </a:r>
            <a:endParaRPr/>
          </a:p>
        </p:txBody>
      </p:sp>
      <p:sp>
        <p:nvSpPr>
          <p:cNvPr id="1580" name="Google Shape;1580;p20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Este método serve para definir o dia, pode receber valores de 1 até 31. Por exemplo: </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Com ele você também pode </a:t>
            </a:r>
            <a:r>
              <a:rPr lang="pt-BR" b="1"/>
              <a:t>adicionar</a:t>
            </a:r>
            <a:r>
              <a:rPr lang="pt-BR"/>
              <a:t> dias, caso eles passem do mês, serão acrescentados no próximo. Por exemplo:</a:t>
            </a:r>
            <a:endParaRPr/>
          </a:p>
        </p:txBody>
      </p:sp>
      <p:pic>
        <p:nvPicPr>
          <p:cNvPr id="1581" name="Google Shape;1581;p207"/>
          <p:cNvPicPr preferRelativeResize="0"/>
          <p:nvPr/>
        </p:nvPicPr>
        <p:blipFill>
          <a:blip r:embed="rId3">
            <a:alphaModFix/>
          </a:blip>
          <a:stretch>
            <a:fillRect/>
          </a:stretch>
        </p:blipFill>
        <p:spPr>
          <a:xfrm>
            <a:off x="2296575" y="2200388"/>
            <a:ext cx="3771900" cy="523875"/>
          </a:xfrm>
          <a:prstGeom prst="rect">
            <a:avLst/>
          </a:prstGeom>
          <a:noFill/>
          <a:ln>
            <a:noFill/>
          </a:ln>
        </p:spPr>
      </p:pic>
      <p:pic>
        <p:nvPicPr>
          <p:cNvPr id="1582" name="Google Shape;1582;p207"/>
          <p:cNvPicPr preferRelativeResize="0"/>
          <p:nvPr/>
        </p:nvPicPr>
        <p:blipFill>
          <a:blip r:embed="rId4">
            <a:alphaModFix/>
          </a:blip>
          <a:stretch>
            <a:fillRect/>
          </a:stretch>
        </p:blipFill>
        <p:spPr>
          <a:xfrm>
            <a:off x="2296575" y="2724280"/>
            <a:ext cx="3771900" cy="217916"/>
          </a:xfrm>
          <a:prstGeom prst="rect">
            <a:avLst/>
          </a:prstGeom>
          <a:noFill/>
          <a:ln>
            <a:noFill/>
          </a:ln>
        </p:spPr>
      </p:pic>
      <p:pic>
        <p:nvPicPr>
          <p:cNvPr id="1583" name="Google Shape;1583;p207"/>
          <p:cNvPicPr preferRelativeResize="0"/>
          <p:nvPr/>
        </p:nvPicPr>
        <p:blipFill>
          <a:blip r:embed="rId5">
            <a:alphaModFix/>
          </a:blip>
          <a:stretch>
            <a:fillRect/>
          </a:stretch>
        </p:blipFill>
        <p:spPr>
          <a:xfrm>
            <a:off x="2315625" y="3763425"/>
            <a:ext cx="3733800" cy="533400"/>
          </a:xfrm>
          <a:prstGeom prst="rect">
            <a:avLst/>
          </a:prstGeom>
          <a:noFill/>
          <a:ln>
            <a:noFill/>
          </a:ln>
        </p:spPr>
      </p:pic>
      <p:pic>
        <p:nvPicPr>
          <p:cNvPr id="1584" name="Google Shape;1584;p207"/>
          <p:cNvPicPr preferRelativeResize="0"/>
          <p:nvPr/>
        </p:nvPicPr>
        <p:blipFill>
          <a:blip r:embed="rId6">
            <a:alphaModFix/>
          </a:blip>
          <a:stretch>
            <a:fillRect/>
          </a:stretch>
        </p:blipFill>
        <p:spPr>
          <a:xfrm>
            <a:off x="2315625" y="4296828"/>
            <a:ext cx="3771900" cy="190312"/>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20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definir datas no Javascript: setHours()</a:t>
            </a:r>
            <a:endParaRPr/>
          </a:p>
        </p:txBody>
      </p:sp>
      <p:sp>
        <p:nvSpPr>
          <p:cNvPr id="1590" name="Google Shape;1590;p20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Este método serve para definir a hora, pode receber valores de 0 até 23. Por exemplo:</a:t>
            </a:r>
            <a:endParaRPr/>
          </a:p>
        </p:txBody>
      </p:sp>
      <p:pic>
        <p:nvPicPr>
          <p:cNvPr id="1591" name="Google Shape;1591;p208"/>
          <p:cNvPicPr preferRelativeResize="0"/>
          <p:nvPr/>
        </p:nvPicPr>
        <p:blipFill>
          <a:blip r:embed="rId3">
            <a:alphaModFix/>
          </a:blip>
          <a:stretch>
            <a:fillRect/>
          </a:stretch>
        </p:blipFill>
        <p:spPr>
          <a:xfrm>
            <a:off x="2329900" y="2236650"/>
            <a:ext cx="3705225" cy="533400"/>
          </a:xfrm>
          <a:prstGeom prst="rect">
            <a:avLst/>
          </a:prstGeom>
          <a:noFill/>
          <a:ln>
            <a:noFill/>
          </a:ln>
        </p:spPr>
      </p:pic>
      <p:pic>
        <p:nvPicPr>
          <p:cNvPr id="1592" name="Google Shape;1592;p208"/>
          <p:cNvPicPr preferRelativeResize="0"/>
          <p:nvPr/>
        </p:nvPicPr>
        <p:blipFill>
          <a:blip r:embed="rId4">
            <a:alphaModFix/>
          </a:blip>
          <a:stretch>
            <a:fillRect/>
          </a:stretch>
        </p:blipFill>
        <p:spPr>
          <a:xfrm>
            <a:off x="2329900" y="2770053"/>
            <a:ext cx="3705225" cy="1910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Sintaxe no Javascript: operadores</a:t>
            </a:r>
            <a:endParaRPr/>
          </a:p>
        </p:txBody>
      </p:sp>
      <p:sp>
        <p:nvSpPr>
          <p:cNvPr id="320" name="Google Shape;320;p4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javascript utiliza operadores aritméticos para calcular determinados valores. Por exemplo ( * / + - ): </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Além disso, é utilizado o operador </a:t>
            </a:r>
            <a:r>
              <a:rPr lang="pt-BR" b="1"/>
              <a:t>igual</a:t>
            </a:r>
            <a:r>
              <a:rPr lang="pt-BR"/>
              <a:t> para </a:t>
            </a:r>
            <a:r>
              <a:rPr lang="pt-BR" b="1"/>
              <a:t>atribuir</a:t>
            </a:r>
            <a:r>
              <a:rPr lang="pt-BR"/>
              <a:t> valores ( = ).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A partir de agora, crie o hábito de ler o operador </a:t>
            </a:r>
            <a:r>
              <a:rPr lang="pt-BR" b="1"/>
              <a:t>igual</a:t>
            </a:r>
            <a:r>
              <a:rPr lang="pt-BR"/>
              <a:t> ( = ) como </a:t>
            </a:r>
            <a:r>
              <a:rPr lang="pt-BR" b="1"/>
              <a:t>recebe</a:t>
            </a:r>
            <a:r>
              <a:rPr lang="pt-BR"/>
              <a:t>. No caso acima, ‘x </a:t>
            </a:r>
            <a:r>
              <a:rPr lang="pt-BR" b="1"/>
              <a:t>recebe</a:t>
            </a:r>
            <a:r>
              <a:rPr lang="pt-BR"/>
              <a:t> 5’.</a:t>
            </a:r>
            <a:endParaRPr/>
          </a:p>
        </p:txBody>
      </p:sp>
      <p:pic>
        <p:nvPicPr>
          <p:cNvPr id="321" name="Google Shape;321;p48"/>
          <p:cNvPicPr preferRelativeResize="0"/>
          <p:nvPr/>
        </p:nvPicPr>
        <p:blipFill>
          <a:blip r:embed="rId3">
            <a:alphaModFix/>
          </a:blip>
          <a:stretch>
            <a:fillRect/>
          </a:stretch>
        </p:blipFill>
        <p:spPr>
          <a:xfrm>
            <a:off x="3563408" y="2324100"/>
            <a:ext cx="1238250" cy="247650"/>
          </a:xfrm>
          <a:prstGeom prst="rect">
            <a:avLst/>
          </a:prstGeom>
          <a:noFill/>
          <a:ln>
            <a:noFill/>
          </a:ln>
        </p:spPr>
      </p:pic>
      <p:pic>
        <p:nvPicPr>
          <p:cNvPr id="322" name="Google Shape;322;p48"/>
          <p:cNvPicPr preferRelativeResize="0"/>
          <p:nvPr/>
        </p:nvPicPr>
        <p:blipFill>
          <a:blip r:embed="rId4">
            <a:alphaModFix/>
          </a:blip>
          <a:stretch>
            <a:fillRect/>
          </a:stretch>
        </p:blipFill>
        <p:spPr>
          <a:xfrm>
            <a:off x="3641976" y="3172550"/>
            <a:ext cx="1081075" cy="791302"/>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597" name="Google Shape;1597;p20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definir datas no Javascript: setMinutes()</a:t>
            </a:r>
            <a:endParaRPr/>
          </a:p>
        </p:txBody>
      </p:sp>
      <p:sp>
        <p:nvSpPr>
          <p:cNvPr id="1598" name="Google Shape;1598;p20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Este método serve para definir os minutos que foram recolhidos. Pode receber valores de 0 até 59, por exemplo:</a:t>
            </a:r>
            <a:endParaRPr/>
          </a:p>
        </p:txBody>
      </p:sp>
      <p:pic>
        <p:nvPicPr>
          <p:cNvPr id="1599" name="Google Shape;1599;p209"/>
          <p:cNvPicPr preferRelativeResize="0"/>
          <p:nvPr/>
        </p:nvPicPr>
        <p:blipFill>
          <a:blip r:embed="rId3">
            <a:alphaModFix/>
          </a:blip>
          <a:stretch>
            <a:fillRect/>
          </a:stretch>
        </p:blipFill>
        <p:spPr>
          <a:xfrm>
            <a:off x="2334675" y="2295525"/>
            <a:ext cx="3695700" cy="552450"/>
          </a:xfrm>
          <a:prstGeom prst="rect">
            <a:avLst/>
          </a:prstGeom>
          <a:noFill/>
          <a:ln>
            <a:noFill/>
          </a:ln>
        </p:spPr>
      </p:pic>
      <p:pic>
        <p:nvPicPr>
          <p:cNvPr id="1600" name="Google Shape;1600;p209"/>
          <p:cNvPicPr preferRelativeResize="0"/>
          <p:nvPr/>
        </p:nvPicPr>
        <p:blipFill>
          <a:blip r:embed="rId4">
            <a:alphaModFix/>
          </a:blip>
          <a:stretch>
            <a:fillRect/>
          </a:stretch>
        </p:blipFill>
        <p:spPr>
          <a:xfrm>
            <a:off x="2334675" y="2847982"/>
            <a:ext cx="3695700" cy="239213"/>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5" name="Google Shape;1605;p21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para definir datas no Javascript: setSeconds()</a:t>
            </a:r>
            <a:endParaRPr/>
          </a:p>
        </p:txBody>
      </p:sp>
      <p:sp>
        <p:nvSpPr>
          <p:cNvPr id="1606" name="Google Shape;1606;p21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Este método serve para definir os segundos que foram recolhidos. Pode receber valores de 0 até 59, por exemplo:</a:t>
            </a:r>
            <a:endParaRPr/>
          </a:p>
        </p:txBody>
      </p:sp>
      <p:pic>
        <p:nvPicPr>
          <p:cNvPr id="1607" name="Google Shape;1607;p210"/>
          <p:cNvPicPr preferRelativeResize="0"/>
          <p:nvPr/>
        </p:nvPicPr>
        <p:blipFill>
          <a:blip r:embed="rId3">
            <a:alphaModFix/>
          </a:blip>
          <a:stretch>
            <a:fillRect/>
          </a:stretch>
        </p:blipFill>
        <p:spPr>
          <a:xfrm>
            <a:off x="2320375" y="2387738"/>
            <a:ext cx="3724275" cy="504825"/>
          </a:xfrm>
          <a:prstGeom prst="rect">
            <a:avLst/>
          </a:prstGeom>
          <a:noFill/>
          <a:ln>
            <a:noFill/>
          </a:ln>
        </p:spPr>
      </p:pic>
      <p:pic>
        <p:nvPicPr>
          <p:cNvPr id="1608" name="Google Shape;1608;p210"/>
          <p:cNvPicPr preferRelativeResize="0"/>
          <p:nvPr/>
        </p:nvPicPr>
        <p:blipFill>
          <a:blip r:embed="rId4">
            <a:alphaModFix/>
          </a:blip>
          <a:stretch>
            <a:fillRect/>
          </a:stretch>
        </p:blipFill>
        <p:spPr>
          <a:xfrm>
            <a:off x="2320375" y="2892581"/>
            <a:ext cx="3724275" cy="235909"/>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21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Constantes matemáticas no Javascript:</a:t>
            </a:r>
            <a:endParaRPr/>
          </a:p>
        </p:txBody>
      </p:sp>
      <p:sp>
        <p:nvSpPr>
          <p:cNvPr id="1614" name="Google Shape;1614;p21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javascript fornece algumas constantes que podem ser acessadas como propriedades matemáticas. Sendo elas:</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Existem algumas outras que também serão informadas.</a:t>
            </a:r>
            <a:endParaRPr/>
          </a:p>
        </p:txBody>
      </p:sp>
      <p:pic>
        <p:nvPicPr>
          <p:cNvPr id="1615" name="Google Shape;1615;p211"/>
          <p:cNvPicPr preferRelativeResize="0"/>
          <p:nvPr/>
        </p:nvPicPr>
        <p:blipFill>
          <a:blip r:embed="rId3">
            <a:alphaModFix/>
          </a:blip>
          <a:stretch>
            <a:fillRect/>
          </a:stretch>
        </p:blipFill>
        <p:spPr>
          <a:xfrm>
            <a:off x="2134650" y="2241500"/>
            <a:ext cx="4095750" cy="174307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21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Constantes matemáticas no Javascript: </a:t>
            </a:r>
            <a:endParaRPr/>
          </a:p>
        </p:txBody>
      </p:sp>
      <p:sp>
        <p:nvSpPr>
          <p:cNvPr id="1621" name="Google Shape;1621;p21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 sintaxe dessas constantes é bem básica, sendo: </a:t>
            </a:r>
            <a:endParaRPr/>
          </a:p>
          <a:p>
            <a:pPr marL="0" lvl="0" indent="0" algn="l" rtl="0">
              <a:spcBef>
                <a:spcPts val="800"/>
              </a:spcBef>
              <a:spcAft>
                <a:spcPts val="0"/>
              </a:spcAft>
              <a:buNone/>
            </a:pPr>
            <a:r>
              <a:rPr lang="pt-BR"/>
              <a:t>Math.metodo(numero)</a:t>
            </a:r>
            <a:endParaRPr/>
          </a:p>
          <a:p>
            <a:pPr marL="0" lvl="0" indent="0" algn="l" rtl="0">
              <a:spcBef>
                <a:spcPts val="800"/>
              </a:spcBef>
              <a:spcAft>
                <a:spcPts val="0"/>
              </a:spcAft>
              <a:buNone/>
            </a:pPr>
            <a:r>
              <a:rPr lang="pt-BR"/>
              <a:t>Há algumas outras constantes de matemática, que são: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O ‘Math.floor’ o arredonda para baixo.</a:t>
            </a:r>
            <a:endParaRPr/>
          </a:p>
        </p:txBody>
      </p:sp>
      <p:pic>
        <p:nvPicPr>
          <p:cNvPr id="1622" name="Google Shape;1622;p212"/>
          <p:cNvPicPr preferRelativeResize="0"/>
          <p:nvPr/>
        </p:nvPicPr>
        <p:blipFill>
          <a:blip r:embed="rId3">
            <a:alphaModFix/>
          </a:blip>
          <a:stretch>
            <a:fillRect/>
          </a:stretch>
        </p:blipFill>
        <p:spPr>
          <a:xfrm>
            <a:off x="1214575" y="2679621"/>
            <a:ext cx="5935890" cy="105030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27" name="Google Shape;1627;p21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Constantes matemáticas no Javascript: Math.round()</a:t>
            </a:r>
            <a:endParaRPr/>
          </a:p>
        </p:txBody>
      </p:sp>
      <p:sp>
        <p:nvSpPr>
          <p:cNvPr id="1628" name="Google Shape;1628;p21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‘Math.round’ serve para arredondar um número que possui casas decimais para seu inteiro mais próximo. Por exemplo, caso o valor das casas decimais seja igual ou maior que 5, o número será arredondado para uma casa acima. Mas caso seja inferior a 5, ele irá retirar as casas decimais do número. Por exemplo:</a:t>
            </a:r>
            <a:endParaRPr/>
          </a:p>
        </p:txBody>
      </p:sp>
      <p:pic>
        <p:nvPicPr>
          <p:cNvPr id="1629" name="Google Shape;1629;p213"/>
          <p:cNvPicPr preferRelativeResize="0"/>
          <p:nvPr/>
        </p:nvPicPr>
        <p:blipFill>
          <a:blip r:embed="rId3">
            <a:alphaModFix/>
          </a:blip>
          <a:stretch>
            <a:fillRect/>
          </a:stretch>
        </p:blipFill>
        <p:spPr>
          <a:xfrm>
            <a:off x="827475" y="2851229"/>
            <a:ext cx="5227030" cy="228600"/>
          </a:xfrm>
          <a:prstGeom prst="rect">
            <a:avLst/>
          </a:prstGeom>
          <a:noFill/>
          <a:ln>
            <a:noFill/>
          </a:ln>
        </p:spPr>
      </p:pic>
      <p:pic>
        <p:nvPicPr>
          <p:cNvPr id="1630" name="Google Shape;1630;p213"/>
          <p:cNvPicPr preferRelativeResize="0"/>
          <p:nvPr/>
        </p:nvPicPr>
        <p:blipFill>
          <a:blip r:embed="rId4">
            <a:alphaModFix/>
          </a:blip>
          <a:stretch>
            <a:fillRect/>
          </a:stretch>
        </p:blipFill>
        <p:spPr>
          <a:xfrm>
            <a:off x="6054508" y="2851225"/>
            <a:ext cx="171450" cy="228600"/>
          </a:xfrm>
          <a:prstGeom prst="rect">
            <a:avLst/>
          </a:prstGeom>
          <a:noFill/>
          <a:ln>
            <a:noFill/>
          </a:ln>
        </p:spPr>
      </p:pic>
      <p:pic>
        <p:nvPicPr>
          <p:cNvPr id="1631" name="Google Shape;1631;p213"/>
          <p:cNvPicPr preferRelativeResize="0"/>
          <p:nvPr/>
        </p:nvPicPr>
        <p:blipFill>
          <a:blip r:embed="rId5">
            <a:alphaModFix/>
          </a:blip>
          <a:stretch>
            <a:fillRect/>
          </a:stretch>
        </p:blipFill>
        <p:spPr>
          <a:xfrm>
            <a:off x="827475" y="3186980"/>
            <a:ext cx="5227025" cy="218209"/>
          </a:xfrm>
          <a:prstGeom prst="rect">
            <a:avLst/>
          </a:prstGeom>
          <a:noFill/>
          <a:ln>
            <a:noFill/>
          </a:ln>
        </p:spPr>
      </p:pic>
      <p:pic>
        <p:nvPicPr>
          <p:cNvPr id="1632" name="Google Shape;1632;p213"/>
          <p:cNvPicPr preferRelativeResize="0"/>
          <p:nvPr/>
        </p:nvPicPr>
        <p:blipFill>
          <a:blip r:embed="rId4">
            <a:alphaModFix/>
          </a:blip>
          <a:stretch>
            <a:fillRect/>
          </a:stretch>
        </p:blipFill>
        <p:spPr>
          <a:xfrm>
            <a:off x="6054508" y="3181788"/>
            <a:ext cx="171450" cy="228600"/>
          </a:xfrm>
          <a:prstGeom prst="rect">
            <a:avLst/>
          </a:prstGeom>
          <a:noFill/>
          <a:ln>
            <a:noFill/>
          </a:ln>
        </p:spPr>
      </p:pic>
      <p:pic>
        <p:nvPicPr>
          <p:cNvPr id="1633" name="Google Shape;1633;p213"/>
          <p:cNvPicPr preferRelativeResize="0"/>
          <p:nvPr/>
        </p:nvPicPr>
        <p:blipFill>
          <a:blip r:embed="rId6">
            <a:alphaModFix/>
          </a:blip>
          <a:stretch>
            <a:fillRect/>
          </a:stretch>
        </p:blipFill>
        <p:spPr>
          <a:xfrm>
            <a:off x="827288" y="3512355"/>
            <a:ext cx="5227406" cy="218225"/>
          </a:xfrm>
          <a:prstGeom prst="rect">
            <a:avLst/>
          </a:prstGeom>
          <a:noFill/>
          <a:ln>
            <a:noFill/>
          </a:ln>
        </p:spPr>
      </p:pic>
      <p:pic>
        <p:nvPicPr>
          <p:cNvPr id="1634" name="Google Shape;1634;p213"/>
          <p:cNvPicPr preferRelativeResize="0"/>
          <p:nvPr/>
        </p:nvPicPr>
        <p:blipFill>
          <a:blip r:embed="rId7">
            <a:alphaModFix/>
          </a:blip>
          <a:stretch>
            <a:fillRect/>
          </a:stretch>
        </p:blipFill>
        <p:spPr>
          <a:xfrm>
            <a:off x="6054708" y="3512375"/>
            <a:ext cx="228600" cy="24765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21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Constantes matemáticas no Javascript: Math.ceil()</a:t>
            </a:r>
            <a:endParaRPr/>
          </a:p>
        </p:txBody>
      </p:sp>
      <p:sp>
        <p:nvSpPr>
          <p:cNvPr id="1640" name="Google Shape;1640;p21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 constante ‘Math.ceil’ também arredonda um número decimal para inteiro, a diferença é que não importa o valor da casa decimal, ele sempre irá arredondar o número para cima. Por exemplo:</a:t>
            </a:r>
            <a:endParaRPr/>
          </a:p>
        </p:txBody>
      </p:sp>
      <p:pic>
        <p:nvPicPr>
          <p:cNvPr id="1641" name="Google Shape;1641;p214"/>
          <p:cNvPicPr preferRelativeResize="0"/>
          <p:nvPr/>
        </p:nvPicPr>
        <p:blipFill>
          <a:blip r:embed="rId3">
            <a:alphaModFix/>
          </a:blip>
          <a:stretch>
            <a:fillRect/>
          </a:stretch>
        </p:blipFill>
        <p:spPr>
          <a:xfrm>
            <a:off x="827475" y="2447927"/>
            <a:ext cx="4920350" cy="179275"/>
          </a:xfrm>
          <a:prstGeom prst="rect">
            <a:avLst/>
          </a:prstGeom>
          <a:noFill/>
          <a:ln>
            <a:noFill/>
          </a:ln>
        </p:spPr>
      </p:pic>
      <p:pic>
        <p:nvPicPr>
          <p:cNvPr id="1642" name="Google Shape;1642;p214"/>
          <p:cNvPicPr preferRelativeResize="0"/>
          <p:nvPr/>
        </p:nvPicPr>
        <p:blipFill>
          <a:blip r:embed="rId4">
            <a:alphaModFix/>
          </a:blip>
          <a:stretch>
            <a:fillRect/>
          </a:stretch>
        </p:blipFill>
        <p:spPr>
          <a:xfrm>
            <a:off x="5747833" y="2413738"/>
            <a:ext cx="161925" cy="247650"/>
          </a:xfrm>
          <a:prstGeom prst="rect">
            <a:avLst/>
          </a:prstGeom>
          <a:noFill/>
          <a:ln>
            <a:noFill/>
          </a:ln>
        </p:spPr>
      </p:pic>
      <p:pic>
        <p:nvPicPr>
          <p:cNvPr id="1643" name="Google Shape;1643;p214"/>
          <p:cNvPicPr preferRelativeResize="0"/>
          <p:nvPr/>
        </p:nvPicPr>
        <p:blipFill>
          <a:blip r:embed="rId5">
            <a:alphaModFix/>
          </a:blip>
          <a:stretch>
            <a:fillRect/>
          </a:stretch>
        </p:blipFill>
        <p:spPr>
          <a:xfrm>
            <a:off x="827475" y="2757225"/>
            <a:ext cx="4680370" cy="179275"/>
          </a:xfrm>
          <a:prstGeom prst="rect">
            <a:avLst/>
          </a:prstGeom>
          <a:noFill/>
          <a:ln>
            <a:noFill/>
          </a:ln>
        </p:spPr>
      </p:pic>
      <p:pic>
        <p:nvPicPr>
          <p:cNvPr id="1644" name="Google Shape;1644;p214"/>
          <p:cNvPicPr preferRelativeResize="0"/>
          <p:nvPr/>
        </p:nvPicPr>
        <p:blipFill>
          <a:blip r:embed="rId4">
            <a:alphaModFix/>
          </a:blip>
          <a:stretch>
            <a:fillRect/>
          </a:stretch>
        </p:blipFill>
        <p:spPr>
          <a:xfrm>
            <a:off x="5507858" y="2723025"/>
            <a:ext cx="161925" cy="24765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21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Constantes matemáticas no Javascript: Math.floor()</a:t>
            </a:r>
            <a:endParaRPr/>
          </a:p>
        </p:txBody>
      </p:sp>
      <p:sp>
        <p:nvSpPr>
          <p:cNvPr id="1650" name="Google Shape;1650;p21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Ao contrário da constante anterior, o ‘Math.floor’ irá sempre arredondar um número real para baixo, ou seja, usar esta constante é o mesmo que arredondar um número sempre para sua versão inteira, não importando o quão alto é o valor das casas decimais. Por exemplo:</a:t>
            </a:r>
            <a:endParaRPr/>
          </a:p>
        </p:txBody>
      </p:sp>
      <p:pic>
        <p:nvPicPr>
          <p:cNvPr id="1651" name="Google Shape;1651;p215"/>
          <p:cNvPicPr preferRelativeResize="0"/>
          <p:nvPr/>
        </p:nvPicPr>
        <p:blipFill>
          <a:blip r:embed="rId3">
            <a:alphaModFix/>
          </a:blip>
          <a:stretch>
            <a:fillRect/>
          </a:stretch>
        </p:blipFill>
        <p:spPr>
          <a:xfrm>
            <a:off x="827483" y="2892000"/>
            <a:ext cx="1301017" cy="215341"/>
          </a:xfrm>
          <a:prstGeom prst="rect">
            <a:avLst/>
          </a:prstGeom>
          <a:noFill/>
          <a:ln>
            <a:noFill/>
          </a:ln>
        </p:spPr>
      </p:pic>
      <p:pic>
        <p:nvPicPr>
          <p:cNvPr id="1652" name="Google Shape;1652;p215"/>
          <p:cNvPicPr preferRelativeResize="0"/>
          <p:nvPr/>
        </p:nvPicPr>
        <p:blipFill>
          <a:blip r:embed="rId4">
            <a:alphaModFix/>
          </a:blip>
          <a:stretch>
            <a:fillRect/>
          </a:stretch>
        </p:blipFill>
        <p:spPr>
          <a:xfrm>
            <a:off x="2128508" y="2866325"/>
            <a:ext cx="200025" cy="266700"/>
          </a:xfrm>
          <a:prstGeom prst="rect">
            <a:avLst/>
          </a:prstGeom>
          <a:noFill/>
          <a:ln>
            <a:noFill/>
          </a:ln>
        </p:spPr>
      </p:pic>
      <p:pic>
        <p:nvPicPr>
          <p:cNvPr id="1653" name="Google Shape;1653;p215"/>
          <p:cNvPicPr preferRelativeResize="0"/>
          <p:nvPr/>
        </p:nvPicPr>
        <p:blipFill>
          <a:blip r:embed="rId5">
            <a:alphaModFix/>
          </a:blip>
          <a:stretch>
            <a:fillRect/>
          </a:stretch>
        </p:blipFill>
        <p:spPr>
          <a:xfrm>
            <a:off x="827483" y="3348625"/>
            <a:ext cx="1301017" cy="213738"/>
          </a:xfrm>
          <a:prstGeom prst="rect">
            <a:avLst/>
          </a:prstGeom>
          <a:noFill/>
          <a:ln>
            <a:noFill/>
          </a:ln>
        </p:spPr>
      </p:pic>
      <p:pic>
        <p:nvPicPr>
          <p:cNvPr id="1654" name="Google Shape;1654;p215"/>
          <p:cNvPicPr preferRelativeResize="0"/>
          <p:nvPr/>
        </p:nvPicPr>
        <p:blipFill>
          <a:blip r:embed="rId4">
            <a:alphaModFix/>
          </a:blip>
          <a:stretch>
            <a:fillRect/>
          </a:stretch>
        </p:blipFill>
        <p:spPr>
          <a:xfrm>
            <a:off x="2128508" y="3322150"/>
            <a:ext cx="200025" cy="26670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21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Constantes matemáticas no Javascript: Math.trunc()</a:t>
            </a:r>
            <a:endParaRPr/>
          </a:p>
        </p:txBody>
      </p:sp>
      <p:sp>
        <p:nvSpPr>
          <p:cNvPr id="1660" name="Google Shape;1660;p21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Se as constantes anteriores serviam para arredondar um número real para seu inteiro mais próximo com base no valor das casas decimais. A constante ‘Math.trunc’ apenas descarta as casas decimais do número, retornando apenas seu valor inteiro. Por exemplo:</a:t>
            </a:r>
            <a:endParaRPr/>
          </a:p>
        </p:txBody>
      </p:sp>
      <p:pic>
        <p:nvPicPr>
          <p:cNvPr id="1661" name="Google Shape;1661;p216"/>
          <p:cNvPicPr preferRelativeResize="0"/>
          <p:nvPr/>
        </p:nvPicPr>
        <p:blipFill>
          <a:blip r:embed="rId3">
            <a:alphaModFix/>
          </a:blip>
          <a:stretch>
            <a:fillRect/>
          </a:stretch>
        </p:blipFill>
        <p:spPr>
          <a:xfrm>
            <a:off x="827483" y="2757725"/>
            <a:ext cx="1301017" cy="225871"/>
          </a:xfrm>
          <a:prstGeom prst="rect">
            <a:avLst/>
          </a:prstGeom>
          <a:noFill/>
          <a:ln>
            <a:noFill/>
          </a:ln>
        </p:spPr>
      </p:pic>
      <p:pic>
        <p:nvPicPr>
          <p:cNvPr id="1662" name="Google Shape;1662;p216"/>
          <p:cNvPicPr preferRelativeResize="0"/>
          <p:nvPr/>
        </p:nvPicPr>
        <p:blipFill>
          <a:blip r:embed="rId4">
            <a:alphaModFix/>
          </a:blip>
          <a:stretch>
            <a:fillRect/>
          </a:stretch>
        </p:blipFill>
        <p:spPr>
          <a:xfrm>
            <a:off x="2128508" y="2756363"/>
            <a:ext cx="142875" cy="228600"/>
          </a:xfrm>
          <a:prstGeom prst="rect">
            <a:avLst/>
          </a:prstGeom>
          <a:noFill/>
          <a:ln>
            <a:noFill/>
          </a:ln>
        </p:spPr>
      </p:pic>
      <p:pic>
        <p:nvPicPr>
          <p:cNvPr id="1663" name="Google Shape;1663;p216"/>
          <p:cNvPicPr preferRelativeResize="0"/>
          <p:nvPr/>
        </p:nvPicPr>
        <p:blipFill>
          <a:blip r:embed="rId5">
            <a:alphaModFix/>
          </a:blip>
          <a:stretch>
            <a:fillRect/>
          </a:stretch>
        </p:blipFill>
        <p:spPr>
          <a:xfrm>
            <a:off x="827483" y="3214325"/>
            <a:ext cx="1301017" cy="218291"/>
          </a:xfrm>
          <a:prstGeom prst="rect">
            <a:avLst/>
          </a:prstGeom>
          <a:noFill/>
          <a:ln>
            <a:noFill/>
          </a:ln>
        </p:spPr>
      </p:pic>
      <p:pic>
        <p:nvPicPr>
          <p:cNvPr id="1664" name="Google Shape;1664;p216"/>
          <p:cNvPicPr preferRelativeResize="0"/>
          <p:nvPr/>
        </p:nvPicPr>
        <p:blipFill>
          <a:blip r:embed="rId6">
            <a:alphaModFix/>
          </a:blip>
          <a:stretch>
            <a:fillRect/>
          </a:stretch>
        </p:blipFill>
        <p:spPr>
          <a:xfrm>
            <a:off x="2118983" y="3213938"/>
            <a:ext cx="161925" cy="21907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21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Constantes matemáticas no Javascript: Math.sign()</a:t>
            </a:r>
            <a:endParaRPr/>
          </a:p>
        </p:txBody>
      </p:sp>
      <p:sp>
        <p:nvSpPr>
          <p:cNvPr id="1670" name="Google Shape;1670;p21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 constante ‘Math.sign()’ pode retornar 3 valores, sendo ‘1 (caso um valor positivo seja colocado entre parênteses)’, ‘0 (caso o valor enviado seja nulo ou 0)’ e ‘-1 (caso o valor enviado seja negativo)’. Por exemplo:</a:t>
            </a:r>
            <a:endParaRPr/>
          </a:p>
        </p:txBody>
      </p:sp>
      <p:pic>
        <p:nvPicPr>
          <p:cNvPr id="1671" name="Google Shape;1671;p217"/>
          <p:cNvPicPr preferRelativeResize="0"/>
          <p:nvPr/>
        </p:nvPicPr>
        <p:blipFill>
          <a:blip r:embed="rId3">
            <a:alphaModFix/>
          </a:blip>
          <a:stretch>
            <a:fillRect/>
          </a:stretch>
        </p:blipFill>
        <p:spPr>
          <a:xfrm>
            <a:off x="827475" y="2819363"/>
            <a:ext cx="3600450" cy="847725"/>
          </a:xfrm>
          <a:prstGeom prst="rect">
            <a:avLst/>
          </a:prstGeom>
          <a:noFill/>
          <a:ln>
            <a:noFill/>
          </a:ln>
        </p:spPr>
      </p:pic>
      <p:pic>
        <p:nvPicPr>
          <p:cNvPr id="1672" name="Google Shape;1672;p217"/>
          <p:cNvPicPr preferRelativeResize="0"/>
          <p:nvPr/>
        </p:nvPicPr>
        <p:blipFill>
          <a:blip r:embed="rId4">
            <a:alphaModFix/>
          </a:blip>
          <a:stretch>
            <a:fillRect/>
          </a:stretch>
        </p:blipFill>
        <p:spPr>
          <a:xfrm>
            <a:off x="4427921" y="2819375"/>
            <a:ext cx="286922" cy="84772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p21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Constantes matemáticas no Javascript: Math.pow()</a:t>
            </a:r>
            <a:endParaRPr/>
          </a:p>
        </p:txBody>
      </p:sp>
      <p:sp>
        <p:nvSpPr>
          <p:cNvPr id="1678" name="Google Shape;1678;p218"/>
          <p:cNvSpPr txBox="1">
            <a:spLocks noGrp="1"/>
          </p:cNvSpPr>
          <p:nvPr>
            <p:ph type="body" idx="1"/>
          </p:nvPr>
        </p:nvSpPr>
        <p:spPr>
          <a:xfrm>
            <a:off x="827484" y="1553114"/>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 constante ‘Math.pow’ recebe dois valores em seus parênteses, o primeiro ele usa como base e o segundo ele o transforma em um expoente, realizando assim a operação.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8² = 8 * 8 = 64.</a:t>
            </a:r>
            <a:endParaRPr/>
          </a:p>
        </p:txBody>
      </p:sp>
      <p:pic>
        <p:nvPicPr>
          <p:cNvPr id="1679" name="Google Shape;1679;p218"/>
          <p:cNvPicPr preferRelativeResize="0"/>
          <p:nvPr/>
        </p:nvPicPr>
        <p:blipFill>
          <a:blip r:embed="rId3">
            <a:alphaModFix/>
          </a:blip>
          <a:stretch>
            <a:fillRect/>
          </a:stretch>
        </p:blipFill>
        <p:spPr>
          <a:xfrm>
            <a:off x="827483" y="2447925"/>
            <a:ext cx="1228725" cy="247650"/>
          </a:xfrm>
          <a:prstGeom prst="rect">
            <a:avLst/>
          </a:prstGeom>
          <a:noFill/>
          <a:ln>
            <a:noFill/>
          </a:ln>
        </p:spPr>
      </p:pic>
      <p:pic>
        <p:nvPicPr>
          <p:cNvPr id="1680" name="Google Shape;1680;p218"/>
          <p:cNvPicPr preferRelativeResize="0"/>
          <p:nvPr/>
        </p:nvPicPr>
        <p:blipFill>
          <a:blip r:embed="rId4">
            <a:alphaModFix/>
          </a:blip>
          <a:stretch>
            <a:fillRect/>
          </a:stretch>
        </p:blipFill>
        <p:spPr>
          <a:xfrm>
            <a:off x="2056208" y="2466975"/>
            <a:ext cx="209550" cy="209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Sintaxe no Javascript: concatenação</a:t>
            </a:r>
            <a:endParaRPr/>
          </a:p>
        </p:txBody>
      </p:sp>
      <p:sp>
        <p:nvSpPr>
          <p:cNvPr id="328" name="Google Shape;328;p4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operador de adição ( + ), além de servir para somar os números, também serve para concatenar palavras. Por exemplo: </a:t>
            </a:r>
            <a:endParaRPr/>
          </a:p>
        </p:txBody>
      </p:sp>
      <p:pic>
        <p:nvPicPr>
          <p:cNvPr id="329" name="Google Shape;329;p49"/>
          <p:cNvPicPr preferRelativeResize="0"/>
          <p:nvPr/>
        </p:nvPicPr>
        <p:blipFill>
          <a:blip r:embed="rId3">
            <a:alphaModFix/>
          </a:blip>
          <a:stretch>
            <a:fillRect/>
          </a:stretch>
        </p:blipFill>
        <p:spPr>
          <a:xfrm>
            <a:off x="1914029" y="2287203"/>
            <a:ext cx="4537000" cy="197250"/>
          </a:xfrm>
          <a:prstGeom prst="rect">
            <a:avLst/>
          </a:prstGeom>
          <a:noFill/>
          <a:ln>
            <a:noFill/>
          </a:ln>
        </p:spPr>
      </p:pic>
      <p:pic>
        <p:nvPicPr>
          <p:cNvPr id="330" name="Google Shape;330;p49"/>
          <p:cNvPicPr preferRelativeResize="0"/>
          <p:nvPr/>
        </p:nvPicPr>
        <p:blipFill>
          <a:blip r:embed="rId4">
            <a:alphaModFix/>
          </a:blip>
          <a:stretch>
            <a:fillRect/>
          </a:stretch>
        </p:blipFill>
        <p:spPr>
          <a:xfrm>
            <a:off x="3753908" y="2484450"/>
            <a:ext cx="857250" cy="34290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21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Constantes matemáticas no Javascript: Math.sqrt()</a:t>
            </a:r>
            <a:endParaRPr/>
          </a:p>
        </p:txBody>
      </p:sp>
      <p:sp>
        <p:nvSpPr>
          <p:cNvPr id="1686" name="Google Shape;1686;p21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 constante ‘Math.sqrt’ serve para retornar o valor da raiz quadrada do número informado.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8 * 8 = 64.</a:t>
            </a:r>
            <a:endParaRPr/>
          </a:p>
        </p:txBody>
      </p:sp>
      <p:pic>
        <p:nvPicPr>
          <p:cNvPr id="1687" name="Google Shape;1687;p219"/>
          <p:cNvPicPr preferRelativeResize="0"/>
          <p:nvPr/>
        </p:nvPicPr>
        <p:blipFill>
          <a:blip r:embed="rId3">
            <a:alphaModFix/>
          </a:blip>
          <a:stretch>
            <a:fillRect/>
          </a:stretch>
        </p:blipFill>
        <p:spPr>
          <a:xfrm>
            <a:off x="827483" y="2166825"/>
            <a:ext cx="1152525" cy="247650"/>
          </a:xfrm>
          <a:prstGeom prst="rect">
            <a:avLst/>
          </a:prstGeom>
          <a:noFill/>
          <a:ln>
            <a:noFill/>
          </a:ln>
        </p:spPr>
      </p:pic>
      <p:pic>
        <p:nvPicPr>
          <p:cNvPr id="1688" name="Google Shape;1688;p219"/>
          <p:cNvPicPr preferRelativeResize="0"/>
          <p:nvPr/>
        </p:nvPicPr>
        <p:blipFill>
          <a:blip r:embed="rId4">
            <a:alphaModFix/>
          </a:blip>
          <a:stretch>
            <a:fillRect/>
          </a:stretch>
        </p:blipFill>
        <p:spPr>
          <a:xfrm>
            <a:off x="1980008" y="2162063"/>
            <a:ext cx="238125" cy="257175"/>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3" name="Google Shape;1693;p22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Constantes matemáticas no Javascript: Math.abs()</a:t>
            </a:r>
            <a:endParaRPr/>
          </a:p>
        </p:txBody>
      </p:sp>
      <p:sp>
        <p:nvSpPr>
          <p:cNvPr id="1694" name="Google Shape;1694;p22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Esta constante sempre retorna o valor absoluto do número informado. Para os desavisados, valor absoluto nada mais é do que o próprio número informado, só que </a:t>
            </a:r>
            <a:r>
              <a:rPr lang="pt-BR" b="1"/>
              <a:t>positivo</a:t>
            </a:r>
            <a:r>
              <a:rPr lang="pt-BR"/>
              <a:t>.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Todas constantes apresentadas até agora servem tanto para números reais como inteiros.</a:t>
            </a:r>
            <a:endParaRPr/>
          </a:p>
        </p:txBody>
      </p:sp>
      <p:pic>
        <p:nvPicPr>
          <p:cNvPr id="1695" name="Google Shape;1695;p220"/>
          <p:cNvPicPr preferRelativeResize="0"/>
          <p:nvPr/>
        </p:nvPicPr>
        <p:blipFill>
          <a:blip r:embed="rId3">
            <a:alphaModFix/>
          </a:blip>
          <a:stretch>
            <a:fillRect/>
          </a:stretch>
        </p:blipFill>
        <p:spPr>
          <a:xfrm>
            <a:off x="827475" y="2419475"/>
            <a:ext cx="4083475" cy="410550"/>
          </a:xfrm>
          <a:prstGeom prst="rect">
            <a:avLst/>
          </a:prstGeom>
          <a:noFill/>
          <a:ln>
            <a:noFill/>
          </a:ln>
        </p:spPr>
      </p:pic>
      <p:pic>
        <p:nvPicPr>
          <p:cNvPr id="1696" name="Google Shape;1696;p220"/>
          <p:cNvPicPr preferRelativeResize="0"/>
          <p:nvPr/>
        </p:nvPicPr>
        <p:blipFill>
          <a:blip r:embed="rId4">
            <a:alphaModFix/>
          </a:blip>
          <a:stretch>
            <a:fillRect/>
          </a:stretch>
        </p:blipFill>
        <p:spPr>
          <a:xfrm>
            <a:off x="4910950" y="2419478"/>
            <a:ext cx="457192" cy="41055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22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Constantes matemáticas no Javascript: Math.min() </a:t>
            </a:r>
            <a:endParaRPr/>
          </a:p>
        </p:txBody>
      </p:sp>
      <p:sp>
        <p:nvSpPr>
          <p:cNvPr id="1702" name="Google Shape;1702;p22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As constantes ‘Math.min’ e ‘Math.max’ são usados para descobrir o menor e maior valor colocados entre os parênteses. Por exemplo:</a:t>
            </a:r>
            <a:endParaRPr/>
          </a:p>
          <a:p>
            <a:pPr marL="0" lvl="0" indent="0" algn="l" rtl="0">
              <a:spcBef>
                <a:spcPts val="800"/>
              </a:spcBef>
              <a:spcAft>
                <a:spcPts val="0"/>
              </a:spcAft>
              <a:buNone/>
            </a:pPr>
            <a:endParaRPr/>
          </a:p>
        </p:txBody>
      </p:sp>
      <p:pic>
        <p:nvPicPr>
          <p:cNvPr id="1703" name="Google Shape;1703;p221"/>
          <p:cNvPicPr preferRelativeResize="0"/>
          <p:nvPr/>
        </p:nvPicPr>
        <p:blipFill>
          <a:blip r:embed="rId3">
            <a:alphaModFix/>
          </a:blip>
          <a:stretch>
            <a:fillRect/>
          </a:stretch>
        </p:blipFill>
        <p:spPr>
          <a:xfrm>
            <a:off x="827475" y="2267050"/>
            <a:ext cx="3555600" cy="392000"/>
          </a:xfrm>
          <a:prstGeom prst="rect">
            <a:avLst/>
          </a:prstGeom>
          <a:noFill/>
          <a:ln>
            <a:noFill/>
          </a:ln>
        </p:spPr>
      </p:pic>
      <p:pic>
        <p:nvPicPr>
          <p:cNvPr id="1704" name="Google Shape;1704;p221"/>
          <p:cNvPicPr preferRelativeResize="0"/>
          <p:nvPr/>
        </p:nvPicPr>
        <p:blipFill>
          <a:blip r:embed="rId4">
            <a:alphaModFix/>
          </a:blip>
          <a:stretch>
            <a:fillRect/>
          </a:stretch>
        </p:blipFill>
        <p:spPr>
          <a:xfrm>
            <a:off x="4383083" y="2272550"/>
            <a:ext cx="342900" cy="38100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22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Constantes matemáticas no Javascript: Math.random()</a:t>
            </a:r>
            <a:endParaRPr/>
          </a:p>
        </p:txBody>
      </p:sp>
      <p:sp>
        <p:nvSpPr>
          <p:cNvPr id="1710" name="Google Shape;1710;p22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‘Math.random’ serve para gerar um número aleatório entre 0 e 1.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Além disso, podemos combiná-lo com um dos 3 ‘Math’ que servem para arredondamento (round, ceil, floor). Nesse caso ele irá gerar 0 ou 1 aleatoriamente caso coloque o ‘round’.</a:t>
            </a:r>
            <a:endParaRPr/>
          </a:p>
          <a:p>
            <a:pPr marL="0" lvl="0" indent="0" algn="l" rtl="0">
              <a:spcBef>
                <a:spcPts val="800"/>
              </a:spcBef>
              <a:spcAft>
                <a:spcPts val="0"/>
              </a:spcAft>
              <a:buNone/>
            </a:pPr>
            <a:endParaRPr/>
          </a:p>
          <a:p>
            <a:pPr marL="0" lvl="0" indent="0" algn="l" rtl="0">
              <a:spcBef>
                <a:spcPts val="800"/>
              </a:spcBef>
              <a:spcAft>
                <a:spcPts val="0"/>
              </a:spcAft>
              <a:buNone/>
            </a:pPr>
            <a:r>
              <a:rPr lang="pt-BR"/>
              <a:t>Caso queira deixá-lo gerar um número inteiro aleatório de 0 a 9, apenas multiplique o ‘Math.random’ por 10. Por exemplo:</a:t>
            </a:r>
            <a:endParaRPr/>
          </a:p>
        </p:txBody>
      </p:sp>
      <p:pic>
        <p:nvPicPr>
          <p:cNvPr id="1711" name="Google Shape;1711;p222"/>
          <p:cNvPicPr preferRelativeResize="0"/>
          <p:nvPr/>
        </p:nvPicPr>
        <p:blipFill>
          <a:blip r:embed="rId3">
            <a:alphaModFix/>
          </a:blip>
          <a:stretch>
            <a:fillRect/>
          </a:stretch>
        </p:blipFill>
        <p:spPr>
          <a:xfrm>
            <a:off x="827483" y="2314563"/>
            <a:ext cx="1114425" cy="161925"/>
          </a:xfrm>
          <a:prstGeom prst="rect">
            <a:avLst/>
          </a:prstGeom>
          <a:noFill/>
          <a:ln>
            <a:noFill/>
          </a:ln>
        </p:spPr>
      </p:pic>
      <p:pic>
        <p:nvPicPr>
          <p:cNvPr id="1712" name="Google Shape;1712;p222"/>
          <p:cNvPicPr preferRelativeResize="0"/>
          <p:nvPr/>
        </p:nvPicPr>
        <p:blipFill>
          <a:blip r:embed="rId4">
            <a:alphaModFix/>
          </a:blip>
          <a:stretch>
            <a:fillRect/>
          </a:stretch>
        </p:blipFill>
        <p:spPr>
          <a:xfrm>
            <a:off x="1941908" y="2301375"/>
            <a:ext cx="1301017" cy="188305"/>
          </a:xfrm>
          <a:prstGeom prst="rect">
            <a:avLst/>
          </a:prstGeom>
          <a:noFill/>
          <a:ln>
            <a:noFill/>
          </a:ln>
        </p:spPr>
      </p:pic>
      <p:pic>
        <p:nvPicPr>
          <p:cNvPr id="1713" name="Google Shape;1713;p222"/>
          <p:cNvPicPr preferRelativeResize="0"/>
          <p:nvPr/>
        </p:nvPicPr>
        <p:blipFill>
          <a:blip r:embed="rId5">
            <a:alphaModFix/>
          </a:blip>
          <a:stretch>
            <a:fillRect/>
          </a:stretch>
        </p:blipFill>
        <p:spPr>
          <a:xfrm>
            <a:off x="789113" y="3616729"/>
            <a:ext cx="1647749" cy="188300"/>
          </a:xfrm>
          <a:prstGeom prst="rect">
            <a:avLst/>
          </a:prstGeom>
          <a:noFill/>
          <a:ln>
            <a:noFill/>
          </a:ln>
        </p:spPr>
      </p:pic>
      <p:pic>
        <p:nvPicPr>
          <p:cNvPr id="1714" name="Google Shape;1714;p222"/>
          <p:cNvPicPr preferRelativeResize="0"/>
          <p:nvPr/>
        </p:nvPicPr>
        <p:blipFill>
          <a:blip r:embed="rId6">
            <a:alphaModFix/>
          </a:blip>
          <a:stretch>
            <a:fillRect/>
          </a:stretch>
        </p:blipFill>
        <p:spPr>
          <a:xfrm>
            <a:off x="827475" y="4462375"/>
            <a:ext cx="1661194" cy="1883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22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Constantes matemáticas no Javascript: Math.random()</a:t>
            </a:r>
            <a:endParaRPr/>
          </a:p>
        </p:txBody>
      </p:sp>
      <p:sp>
        <p:nvSpPr>
          <p:cNvPr id="1720" name="Google Shape;1720;p22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fontScale="92500" lnSpcReduction="20000"/>
          </a:bodyPr>
          <a:lstStyle/>
          <a:p>
            <a:pPr marL="0" lvl="0" indent="0" algn="l" rtl="0">
              <a:spcBef>
                <a:spcPts val="800"/>
              </a:spcBef>
              <a:spcAft>
                <a:spcPts val="0"/>
              </a:spcAft>
              <a:buNone/>
            </a:pPr>
            <a:r>
              <a:rPr lang="pt-BR"/>
              <a:t>Agora vou mostrar algumas formas de exibir diversos tipos de números aleatórios:</a:t>
            </a:r>
            <a:endParaRPr/>
          </a:p>
          <a:p>
            <a:pPr marL="0" lvl="0" indent="0" algn="l" rtl="0">
              <a:spcBef>
                <a:spcPts val="800"/>
              </a:spcBef>
              <a:spcAft>
                <a:spcPts val="0"/>
              </a:spcAft>
              <a:buNone/>
            </a:pPr>
            <a:r>
              <a:rPr lang="pt-BR"/>
              <a:t>						// para ir de 0 a 10.</a:t>
            </a:r>
            <a:endParaRPr/>
          </a:p>
          <a:p>
            <a:pPr marL="0" lvl="0" indent="0" algn="l" rtl="0">
              <a:spcBef>
                <a:spcPts val="800"/>
              </a:spcBef>
              <a:spcAft>
                <a:spcPts val="0"/>
              </a:spcAft>
              <a:buNone/>
            </a:pPr>
            <a:r>
              <a:rPr lang="pt-BR"/>
              <a:t>						// Para ir de 0 até 99.</a:t>
            </a:r>
            <a:endParaRPr/>
          </a:p>
          <a:p>
            <a:pPr marL="0" lvl="0" indent="0" algn="l" rtl="0">
              <a:spcBef>
                <a:spcPts val="800"/>
              </a:spcBef>
              <a:spcAft>
                <a:spcPts val="0"/>
              </a:spcAft>
              <a:buNone/>
            </a:pPr>
            <a:r>
              <a:rPr lang="pt-BR"/>
              <a:t>						// Para ir de 0 até 100.</a:t>
            </a:r>
            <a:endParaRPr/>
          </a:p>
          <a:p>
            <a:pPr marL="0" lvl="0" indent="0" algn="l" rtl="0">
              <a:spcBef>
                <a:spcPts val="800"/>
              </a:spcBef>
              <a:spcAft>
                <a:spcPts val="0"/>
              </a:spcAft>
              <a:buNone/>
            </a:pPr>
            <a:r>
              <a:rPr lang="pt-BR"/>
              <a:t>						// Para ir de 1 até 10.</a:t>
            </a:r>
            <a:endParaRPr/>
          </a:p>
          <a:p>
            <a:pPr marL="0" lvl="0" indent="0" algn="l" rtl="0">
              <a:spcBef>
                <a:spcPts val="800"/>
              </a:spcBef>
              <a:spcAft>
                <a:spcPts val="0"/>
              </a:spcAft>
              <a:buNone/>
            </a:pPr>
            <a:endParaRPr/>
          </a:p>
          <a:p>
            <a:pPr marL="0" lvl="0" indent="0" algn="l" rtl="0">
              <a:spcBef>
                <a:spcPts val="800"/>
              </a:spcBef>
              <a:spcAft>
                <a:spcPts val="0"/>
              </a:spcAft>
              <a:buNone/>
            </a:pPr>
            <a:r>
              <a:rPr lang="pt-BR"/>
              <a:t>Agora que viu que possui um padrão, pode ir brincando e alterando os valores de mínimo e máximo do random.</a:t>
            </a:r>
            <a:endParaRPr/>
          </a:p>
        </p:txBody>
      </p:sp>
      <p:pic>
        <p:nvPicPr>
          <p:cNvPr id="1721" name="Google Shape;1721;p223"/>
          <p:cNvPicPr preferRelativeResize="0"/>
          <p:nvPr/>
        </p:nvPicPr>
        <p:blipFill>
          <a:blip r:embed="rId3">
            <a:alphaModFix/>
          </a:blip>
          <a:stretch>
            <a:fillRect/>
          </a:stretch>
        </p:blipFill>
        <p:spPr>
          <a:xfrm>
            <a:off x="827475" y="2126052"/>
            <a:ext cx="2435900" cy="258350"/>
          </a:xfrm>
          <a:prstGeom prst="rect">
            <a:avLst/>
          </a:prstGeom>
          <a:noFill/>
          <a:ln>
            <a:noFill/>
          </a:ln>
        </p:spPr>
      </p:pic>
      <p:pic>
        <p:nvPicPr>
          <p:cNvPr id="1722" name="Google Shape;1722;p223"/>
          <p:cNvPicPr preferRelativeResize="0"/>
          <p:nvPr/>
        </p:nvPicPr>
        <p:blipFill>
          <a:blip r:embed="rId4">
            <a:alphaModFix/>
          </a:blip>
          <a:stretch>
            <a:fillRect/>
          </a:stretch>
        </p:blipFill>
        <p:spPr>
          <a:xfrm>
            <a:off x="827475" y="2475396"/>
            <a:ext cx="2435900" cy="225528"/>
          </a:xfrm>
          <a:prstGeom prst="rect">
            <a:avLst/>
          </a:prstGeom>
          <a:noFill/>
          <a:ln>
            <a:noFill/>
          </a:ln>
        </p:spPr>
      </p:pic>
      <p:pic>
        <p:nvPicPr>
          <p:cNvPr id="1723" name="Google Shape;1723;p223"/>
          <p:cNvPicPr preferRelativeResize="0"/>
          <p:nvPr/>
        </p:nvPicPr>
        <p:blipFill>
          <a:blip r:embed="rId5">
            <a:alphaModFix/>
          </a:blip>
          <a:stretch>
            <a:fillRect/>
          </a:stretch>
        </p:blipFill>
        <p:spPr>
          <a:xfrm>
            <a:off x="827475" y="2845653"/>
            <a:ext cx="2435900" cy="195568"/>
          </a:xfrm>
          <a:prstGeom prst="rect">
            <a:avLst/>
          </a:prstGeom>
          <a:noFill/>
          <a:ln>
            <a:noFill/>
          </a:ln>
        </p:spPr>
      </p:pic>
      <p:pic>
        <p:nvPicPr>
          <p:cNvPr id="1724" name="Google Shape;1724;p223"/>
          <p:cNvPicPr preferRelativeResize="0"/>
          <p:nvPr/>
        </p:nvPicPr>
        <p:blipFill>
          <a:blip r:embed="rId6">
            <a:alphaModFix/>
          </a:blip>
          <a:stretch>
            <a:fillRect/>
          </a:stretch>
        </p:blipFill>
        <p:spPr>
          <a:xfrm>
            <a:off x="827475" y="3185955"/>
            <a:ext cx="2435900" cy="210782"/>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Google Shape;1729;p22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Constantes matemáticas no Javascript: Math.random()</a:t>
            </a:r>
            <a:endParaRPr/>
          </a:p>
        </p:txBody>
      </p:sp>
      <p:sp>
        <p:nvSpPr>
          <p:cNvPr id="1730" name="Google Shape;1730;p22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Caso você queira definir um valor mínimo e máximo personalizado. Basta construir esta função para tal. </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A função irá arredondar o número aleatório para um inteiro, logo após, ele irá subtrair o valor máximo pelo mínimo e então multiplicar o resultado pelo número aleatório. Em seguida, ele será arredondado e somado pelo valor mínimo.</a:t>
            </a:r>
            <a:endParaRPr/>
          </a:p>
        </p:txBody>
      </p:sp>
      <p:pic>
        <p:nvPicPr>
          <p:cNvPr id="1731" name="Google Shape;1731;p224"/>
          <p:cNvPicPr preferRelativeResize="0"/>
          <p:nvPr/>
        </p:nvPicPr>
        <p:blipFill>
          <a:blip r:embed="rId3">
            <a:alphaModFix/>
          </a:blip>
          <a:stretch>
            <a:fillRect/>
          </a:stretch>
        </p:blipFill>
        <p:spPr>
          <a:xfrm>
            <a:off x="1963200" y="2286000"/>
            <a:ext cx="4438650" cy="5715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22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Constantes matemáticas no Javascript: Math.log2()</a:t>
            </a:r>
            <a:endParaRPr/>
          </a:p>
        </p:txBody>
      </p:sp>
      <p:sp>
        <p:nvSpPr>
          <p:cNvPr id="1737" name="Google Shape;1737;p22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 constante ‘Math.log2’ serve para vermos em quantas vezes teremos que ‘multiplicar por 2’ até chegar em determinado número.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Precisa “multiplicar por 2” 3 vezes para chegar a 8. Por exemplo:</a:t>
            </a:r>
            <a:endParaRPr/>
          </a:p>
          <a:p>
            <a:pPr marL="0" lvl="0" indent="0" algn="l" rtl="0">
              <a:spcBef>
                <a:spcPts val="800"/>
              </a:spcBef>
              <a:spcAft>
                <a:spcPts val="0"/>
              </a:spcAft>
              <a:buNone/>
            </a:pPr>
            <a:r>
              <a:rPr lang="pt-BR"/>
              <a:t>2 * 2 * 2 = 8.</a:t>
            </a:r>
            <a:endParaRPr/>
          </a:p>
        </p:txBody>
      </p:sp>
      <p:pic>
        <p:nvPicPr>
          <p:cNvPr id="1738" name="Google Shape;1738;p225"/>
          <p:cNvPicPr preferRelativeResize="0"/>
          <p:nvPr/>
        </p:nvPicPr>
        <p:blipFill>
          <a:blip r:embed="rId3">
            <a:alphaModFix/>
          </a:blip>
          <a:stretch>
            <a:fillRect/>
          </a:stretch>
        </p:blipFill>
        <p:spPr>
          <a:xfrm>
            <a:off x="827483" y="2502550"/>
            <a:ext cx="1152525" cy="247650"/>
          </a:xfrm>
          <a:prstGeom prst="rect">
            <a:avLst/>
          </a:prstGeom>
          <a:noFill/>
          <a:ln>
            <a:noFill/>
          </a:ln>
        </p:spPr>
      </p:pic>
      <p:pic>
        <p:nvPicPr>
          <p:cNvPr id="1739" name="Google Shape;1739;p225"/>
          <p:cNvPicPr preferRelativeResize="0"/>
          <p:nvPr/>
        </p:nvPicPr>
        <p:blipFill>
          <a:blip r:embed="rId4">
            <a:alphaModFix/>
          </a:blip>
          <a:stretch>
            <a:fillRect/>
          </a:stretch>
        </p:blipFill>
        <p:spPr>
          <a:xfrm>
            <a:off x="1980008" y="2497788"/>
            <a:ext cx="180975" cy="257175"/>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22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Constantes matemáticas no Javascript: Math.log10()</a:t>
            </a:r>
            <a:endParaRPr/>
          </a:p>
        </p:txBody>
      </p:sp>
      <p:sp>
        <p:nvSpPr>
          <p:cNvPr id="1745" name="Google Shape;1745;p22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Essa  constante faz a mesma coisa que a anterior, a diferença é que ela multiplica por 10 ao invés de 2.</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10 * 10 * 10 * 10 = 10.000</a:t>
            </a:r>
            <a:endParaRPr/>
          </a:p>
        </p:txBody>
      </p:sp>
      <p:pic>
        <p:nvPicPr>
          <p:cNvPr id="1746" name="Google Shape;1746;p226"/>
          <p:cNvPicPr preferRelativeResize="0"/>
          <p:nvPr/>
        </p:nvPicPr>
        <p:blipFill>
          <a:blip r:embed="rId3">
            <a:alphaModFix/>
          </a:blip>
          <a:stretch>
            <a:fillRect/>
          </a:stretch>
        </p:blipFill>
        <p:spPr>
          <a:xfrm>
            <a:off x="827475" y="2280950"/>
            <a:ext cx="1934450" cy="290800"/>
          </a:xfrm>
          <a:prstGeom prst="rect">
            <a:avLst/>
          </a:prstGeom>
          <a:noFill/>
          <a:ln>
            <a:noFill/>
          </a:ln>
        </p:spPr>
      </p:pic>
      <p:pic>
        <p:nvPicPr>
          <p:cNvPr id="1747" name="Google Shape;1747;p226"/>
          <p:cNvPicPr preferRelativeResize="0"/>
          <p:nvPr/>
        </p:nvPicPr>
        <p:blipFill>
          <a:blip r:embed="rId4">
            <a:alphaModFix/>
          </a:blip>
          <a:stretch>
            <a:fillRect/>
          </a:stretch>
        </p:blipFill>
        <p:spPr>
          <a:xfrm>
            <a:off x="2761922" y="2280950"/>
            <a:ext cx="177019" cy="29080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22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Boolean no Javascript</a:t>
            </a:r>
            <a:endParaRPr/>
          </a:p>
        </p:txBody>
      </p:sp>
      <p:sp>
        <p:nvSpPr>
          <p:cNvPr id="1753" name="Google Shape;1753;p22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tipo de dado ‘Boolean’  normalmente serve para fazermos uma verificação se algo é verdadeiro ou falso, servindo perfeitamente para pedirmos ao computador analisar determinadas situações e respostas do usuário e interagir de acordo.</a:t>
            </a:r>
            <a:endParaRPr/>
          </a:p>
          <a:p>
            <a:pPr marL="0" lvl="0" indent="0" algn="l" rtl="0">
              <a:spcBef>
                <a:spcPts val="800"/>
              </a:spcBef>
              <a:spcAft>
                <a:spcPts val="0"/>
              </a:spcAft>
              <a:buNone/>
            </a:pPr>
            <a:r>
              <a:rPr lang="pt-BR"/>
              <a:t>É possível usá-lo quando você armazena o determinado valor (true ou false) em uma variável, ou quando você efetua uma comparação.</a:t>
            </a:r>
            <a:endParaRPr/>
          </a:p>
          <a:p>
            <a:pPr marL="0" lvl="0" indent="0" algn="l" rtl="0">
              <a:spcBef>
                <a:spcPts val="800"/>
              </a:spcBef>
              <a:spcAft>
                <a:spcPts val="0"/>
              </a:spcAft>
              <a:buNone/>
            </a:pPr>
            <a:r>
              <a:rPr lang="pt-BR"/>
              <a:t>Por exemplo:</a:t>
            </a:r>
            <a:endParaRPr/>
          </a:p>
          <a:p>
            <a:pPr marL="0" lvl="0" indent="0" algn="l" rtl="0">
              <a:spcBef>
                <a:spcPts val="800"/>
              </a:spcBef>
              <a:spcAft>
                <a:spcPts val="0"/>
              </a:spcAft>
              <a:buNone/>
            </a:pPr>
            <a:endParaRPr/>
          </a:p>
          <a:p>
            <a:pPr marL="0" lvl="0" indent="0" algn="l" rtl="0">
              <a:spcBef>
                <a:spcPts val="800"/>
              </a:spcBef>
              <a:spcAft>
                <a:spcPts val="0"/>
              </a:spcAft>
              <a:buNone/>
            </a:pPr>
            <a:r>
              <a:rPr lang="pt-BR"/>
              <a:t>Acredito que já passou pelos operadores de comparação, sendo assim, deve estar ao menos um pouco familiarizado com o ‘boolean’. Dê uma revisada nas páginas para reforçar.</a:t>
            </a:r>
            <a:endParaRPr/>
          </a:p>
        </p:txBody>
      </p:sp>
      <p:pic>
        <p:nvPicPr>
          <p:cNvPr id="1754" name="Google Shape;1754;p227"/>
          <p:cNvPicPr preferRelativeResize="0"/>
          <p:nvPr/>
        </p:nvPicPr>
        <p:blipFill>
          <a:blip r:embed="rId3">
            <a:alphaModFix/>
          </a:blip>
          <a:stretch>
            <a:fillRect/>
          </a:stretch>
        </p:blipFill>
        <p:spPr>
          <a:xfrm>
            <a:off x="827474" y="3482925"/>
            <a:ext cx="757200" cy="27122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22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If no Javascript:</a:t>
            </a:r>
            <a:endParaRPr/>
          </a:p>
        </p:txBody>
      </p:sp>
      <p:sp>
        <p:nvSpPr>
          <p:cNvPr id="1760" name="Google Shape;1760;p22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Para pedirmos ao navegador verificar alguma coisa, utilizamos a palavra ‘if’, pois ele realiza uma verificação de ‘se’. Por exemplo: </a:t>
            </a:r>
            <a:endParaRPr/>
          </a:p>
          <a:p>
            <a:pPr marL="0" lvl="0" indent="0" algn="l" rtl="0">
              <a:spcBef>
                <a:spcPts val="800"/>
              </a:spcBef>
              <a:spcAft>
                <a:spcPts val="0"/>
              </a:spcAft>
              <a:buNone/>
            </a:pPr>
            <a:r>
              <a:rPr lang="pt-BR"/>
              <a:t>“Se o jogo estiver aberto, envie a mensagem ‘jailson a caminho’ “.</a:t>
            </a:r>
            <a:endParaRPr/>
          </a:p>
          <a:p>
            <a:pPr marL="0" lvl="0" indent="0" algn="l" rtl="0">
              <a:spcBef>
                <a:spcPts val="800"/>
              </a:spcBef>
              <a:spcAft>
                <a:spcPts val="0"/>
              </a:spcAft>
              <a:buNone/>
            </a:pPr>
            <a:r>
              <a:rPr lang="pt-BR"/>
              <a:t>Sua sintaxe é: </a:t>
            </a:r>
            <a:endParaRPr/>
          </a:p>
          <a:p>
            <a:pPr marL="0" lvl="0" indent="0" algn="l" rtl="0">
              <a:spcBef>
                <a:spcPts val="800"/>
              </a:spcBef>
              <a:spcAft>
                <a:spcPts val="0"/>
              </a:spcAft>
              <a:buNone/>
            </a:pPr>
            <a:r>
              <a:rPr lang="pt-BR"/>
              <a:t>if (condição) {</a:t>
            </a:r>
            <a:endParaRPr/>
          </a:p>
          <a:p>
            <a:pPr marL="0" lvl="0" indent="0" algn="l" rtl="0">
              <a:spcBef>
                <a:spcPts val="800"/>
              </a:spcBef>
              <a:spcAft>
                <a:spcPts val="0"/>
              </a:spcAft>
              <a:buNone/>
            </a:pPr>
            <a:r>
              <a:rPr lang="pt-BR"/>
              <a:t>	código</a:t>
            </a:r>
            <a:endParaRPr/>
          </a:p>
          <a:p>
            <a:pPr marL="0" lvl="0" indent="0" algn="l" rtl="0">
              <a:spcBef>
                <a:spcPts val="800"/>
              </a:spcBef>
              <a:spcAft>
                <a:spcPts val="0"/>
              </a:spcAft>
              <a:buNone/>
            </a:pPr>
            <a:r>
              <a:rPr lang="pt-BR"/>
              <a:t>}</a:t>
            </a:r>
            <a:endParaRPr/>
          </a:p>
          <a:p>
            <a:pPr marL="0" lvl="0" indent="0" algn="l" rtl="0">
              <a:spcBef>
                <a:spcPts val="800"/>
              </a:spcBef>
              <a:spcAft>
                <a:spcPts val="0"/>
              </a:spcAft>
              <a:buNone/>
            </a:pPr>
            <a:r>
              <a:rPr lang="pt-BR"/>
              <a:t>Lembre-se que deve escrever tudo em letras minúsculas.</a:t>
            </a:r>
            <a:endParaRPr/>
          </a:p>
          <a:p>
            <a:pPr marL="0" lvl="0" indent="0" algn="l" rtl="0">
              <a:spcBef>
                <a:spcPts val="800"/>
              </a:spcBef>
              <a:spcAft>
                <a:spcPts val="0"/>
              </a:spcAft>
              <a:buNone/>
            </a:pPr>
            <a:r>
              <a:rPr lang="pt-BR" b="1"/>
              <a:t>OBS:</a:t>
            </a:r>
            <a:r>
              <a:rPr lang="pt-BR"/>
              <a:t> Nesse caso, se a condição for falsa, o computador ignora o código dentro do ‘if’.</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Por que aprender Javascript?</a:t>
            </a:r>
            <a:endParaRPr/>
          </a:p>
        </p:txBody>
      </p:sp>
      <p:sp>
        <p:nvSpPr>
          <p:cNvPr id="200" name="Google Shape;200;p3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Além dele ser o último das 3 linguagens ligadas ao front-end para serem aprendidas. Ele é responsável por dispor interatividade à sua página, ademais, também é possível fazer diversas coisas com ele. Como:</a:t>
            </a:r>
            <a:endParaRPr/>
          </a:p>
          <a:p>
            <a:pPr marL="457200" lvl="0" indent="-298450" algn="l" rtl="0">
              <a:spcBef>
                <a:spcPts val="800"/>
              </a:spcBef>
              <a:spcAft>
                <a:spcPts val="0"/>
              </a:spcAft>
              <a:buSzPts val="1100"/>
              <a:buChar char="►"/>
            </a:pPr>
            <a:r>
              <a:rPr lang="pt-BR"/>
              <a:t>Com ele é possível mudar textos HTML, valores e seus código.</a:t>
            </a:r>
            <a:endParaRPr/>
          </a:p>
          <a:p>
            <a:pPr marL="457200" lvl="0" indent="-298450" algn="l" rtl="0">
              <a:spcBef>
                <a:spcPts val="0"/>
              </a:spcBef>
              <a:spcAft>
                <a:spcPts val="0"/>
              </a:spcAft>
              <a:buSzPts val="1100"/>
              <a:buChar char="►"/>
            </a:pPr>
            <a:r>
              <a:rPr lang="pt-BR"/>
              <a:t>Consegue mudar os valores de propriedades em CSS.</a:t>
            </a:r>
            <a:endParaRPr/>
          </a:p>
          <a:p>
            <a:pPr marL="457200" lvl="0" indent="-298450" algn="l" rtl="0">
              <a:spcBef>
                <a:spcPts val="0"/>
              </a:spcBef>
              <a:spcAft>
                <a:spcPts val="0"/>
              </a:spcAft>
              <a:buSzPts val="1100"/>
              <a:buChar char="►"/>
            </a:pPr>
            <a:r>
              <a:rPr lang="pt-BR"/>
              <a:t>É orientado em eventos e objetos, podendo ser ativado quando realizar determinada ação, como apertar um botão, etc.</a:t>
            </a:r>
            <a:endParaRPr/>
          </a:p>
          <a:p>
            <a:pPr marL="457200" lvl="0" indent="0" algn="l" rtl="0">
              <a:spcBef>
                <a:spcPts val="80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Sintaxe no Javascript: comentários</a:t>
            </a:r>
            <a:endParaRPr/>
          </a:p>
        </p:txBody>
      </p:sp>
      <p:sp>
        <p:nvSpPr>
          <p:cNvPr id="336" name="Google Shape;336;p5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Os comentários são muito úteis para o usuário pois além de serem utilizados para guiar outras pessoas pelo seu código, ele também serve para marcar seções ou avisos para outras pessoas, uma vez que o navegador ignora comentários no código.</a:t>
            </a:r>
            <a:endParaRPr/>
          </a:p>
          <a:p>
            <a:pPr marL="0" lvl="0" indent="0" algn="l" rtl="0">
              <a:spcBef>
                <a:spcPts val="800"/>
              </a:spcBef>
              <a:spcAft>
                <a:spcPts val="0"/>
              </a:spcAft>
              <a:buNone/>
            </a:pPr>
            <a:r>
              <a:rPr lang="pt-BR"/>
              <a:t>Para comentar apenas </a:t>
            </a:r>
            <a:r>
              <a:rPr lang="pt-BR" b="1"/>
              <a:t>uma</a:t>
            </a:r>
            <a:r>
              <a:rPr lang="pt-BR"/>
              <a:t> linha, utiliza-se duas barras ( // ). Podem ser utilizadas da seguinte maneira:</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Para comentar mais de uma linha, utiliza-se /* para abrir o comentário e um */ para fechar o comentário. Por exemplo:</a:t>
            </a:r>
            <a:endParaRPr/>
          </a:p>
        </p:txBody>
      </p:sp>
      <p:pic>
        <p:nvPicPr>
          <p:cNvPr id="337" name="Google Shape;337;p50"/>
          <p:cNvPicPr preferRelativeResize="0"/>
          <p:nvPr/>
        </p:nvPicPr>
        <p:blipFill>
          <a:blip r:embed="rId3">
            <a:alphaModFix/>
          </a:blip>
          <a:stretch>
            <a:fillRect/>
          </a:stretch>
        </p:blipFill>
        <p:spPr>
          <a:xfrm>
            <a:off x="3100375" y="3276325"/>
            <a:ext cx="2164310" cy="304700"/>
          </a:xfrm>
          <a:prstGeom prst="rect">
            <a:avLst/>
          </a:prstGeom>
          <a:noFill/>
          <a:ln>
            <a:noFill/>
          </a:ln>
        </p:spPr>
      </p:pic>
      <p:pic>
        <p:nvPicPr>
          <p:cNvPr id="338" name="Google Shape;338;p50"/>
          <p:cNvPicPr preferRelativeResize="0"/>
          <p:nvPr/>
        </p:nvPicPr>
        <p:blipFill>
          <a:blip r:embed="rId4">
            <a:alphaModFix/>
          </a:blip>
          <a:stretch>
            <a:fillRect/>
          </a:stretch>
        </p:blipFill>
        <p:spPr>
          <a:xfrm>
            <a:off x="5595558" y="4163400"/>
            <a:ext cx="1301017" cy="980099"/>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5" name="Google Shape;1765;p22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If no Javascript: prática</a:t>
            </a:r>
            <a:endParaRPr/>
          </a:p>
        </p:txBody>
      </p:sp>
      <p:sp>
        <p:nvSpPr>
          <p:cNvPr id="1766" name="Google Shape;1766;p22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Vamos testar o seguinte exemplo:</a:t>
            </a:r>
            <a:endParaRPr/>
          </a:p>
          <a:p>
            <a:pPr marL="0" lvl="0" indent="0" algn="l" rtl="0">
              <a:spcBef>
                <a:spcPts val="800"/>
              </a:spcBef>
              <a:spcAft>
                <a:spcPts val="0"/>
              </a:spcAft>
              <a:buNone/>
            </a:pPr>
            <a:r>
              <a:rPr lang="pt-BR"/>
              <a:t>Caso o ‘if’ seja verdadeiro:				Caso o ‘if’ seja falso: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Como pode ver, ele ignora completamente o ‘if’ caso ele seja falso. Então no próximo slide vamos ver outra palavra para usar caso o ‘if’ não seja verdadeiro.</a:t>
            </a:r>
            <a:endParaRPr/>
          </a:p>
        </p:txBody>
      </p:sp>
      <p:pic>
        <p:nvPicPr>
          <p:cNvPr id="1767" name="Google Shape;1767;p229"/>
          <p:cNvPicPr preferRelativeResize="0"/>
          <p:nvPr/>
        </p:nvPicPr>
        <p:blipFill>
          <a:blip r:embed="rId3">
            <a:alphaModFix/>
          </a:blip>
          <a:stretch>
            <a:fillRect/>
          </a:stretch>
        </p:blipFill>
        <p:spPr>
          <a:xfrm>
            <a:off x="827475" y="2258350"/>
            <a:ext cx="3505200" cy="895350"/>
          </a:xfrm>
          <a:prstGeom prst="rect">
            <a:avLst/>
          </a:prstGeom>
          <a:noFill/>
          <a:ln>
            <a:noFill/>
          </a:ln>
        </p:spPr>
      </p:pic>
      <p:pic>
        <p:nvPicPr>
          <p:cNvPr id="1768" name="Google Shape;1768;p229"/>
          <p:cNvPicPr preferRelativeResize="0"/>
          <p:nvPr/>
        </p:nvPicPr>
        <p:blipFill>
          <a:blip r:embed="rId4">
            <a:alphaModFix/>
          </a:blip>
          <a:stretch>
            <a:fillRect/>
          </a:stretch>
        </p:blipFill>
        <p:spPr>
          <a:xfrm>
            <a:off x="1720560" y="3153700"/>
            <a:ext cx="1719025" cy="400675"/>
          </a:xfrm>
          <a:prstGeom prst="rect">
            <a:avLst/>
          </a:prstGeom>
          <a:noFill/>
          <a:ln>
            <a:noFill/>
          </a:ln>
        </p:spPr>
      </p:pic>
      <p:pic>
        <p:nvPicPr>
          <p:cNvPr id="1769" name="Google Shape;1769;p229"/>
          <p:cNvPicPr preferRelativeResize="0"/>
          <p:nvPr/>
        </p:nvPicPr>
        <p:blipFill>
          <a:blip r:embed="rId5">
            <a:alphaModFix/>
          </a:blip>
          <a:stretch>
            <a:fillRect/>
          </a:stretch>
        </p:blipFill>
        <p:spPr>
          <a:xfrm>
            <a:off x="4507838" y="2272625"/>
            <a:ext cx="3343275" cy="866775"/>
          </a:xfrm>
          <a:prstGeom prst="rect">
            <a:avLst/>
          </a:prstGeom>
          <a:noFill/>
          <a:ln>
            <a:noFill/>
          </a:ln>
        </p:spPr>
      </p:pic>
      <p:pic>
        <p:nvPicPr>
          <p:cNvPr id="1770" name="Google Shape;1770;p229"/>
          <p:cNvPicPr preferRelativeResize="0"/>
          <p:nvPr/>
        </p:nvPicPr>
        <p:blipFill>
          <a:blip r:embed="rId6">
            <a:alphaModFix/>
          </a:blip>
          <a:stretch>
            <a:fillRect/>
          </a:stretch>
        </p:blipFill>
        <p:spPr>
          <a:xfrm>
            <a:off x="5270763" y="3139400"/>
            <a:ext cx="1817446" cy="30470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23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If e else no Javascript:</a:t>
            </a:r>
            <a:endParaRPr/>
          </a:p>
        </p:txBody>
      </p:sp>
      <p:sp>
        <p:nvSpPr>
          <p:cNvPr id="1776" name="Google Shape;1776;p23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O ‘else’ serve no caso de ser o ‘se não’. Ou seja:</a:t>
            </a:r>
            <a:endParaRPr/>
          </a:p>
          <a:p>
            <a:pPr marL="0" lvl="0" indent="0" algn="l" rtl="0">
              <a:spcBef>
                <a:spcPts val="800"/>
              </a:spcBef>
              <a:spcAft>
                <a:spcPts val="0"/>
              </a:spcAft>
              <a:buNone/>
            </a:pPr>
            <a:r>
              <a:rPr lang="pt-BR"/>
              <a:t>Se (condição for verdadeira) {</a:t>
            </a:r>
            <a:endParaRPr/>
          </a:p>
          <a:p>
            <a:pPr marL="0" lvl="0" indent="0" algn="l" rtl="0">
              <a:spcBef>
                <a:spcPts val="800"/>
              </a:spcBef>
              <a:spcAft>
                <a:spcPts val="0"/>
              </a:spcAft>
              <a:buNone/>
            </a:pPr>
            <a:r>
              <a:rPr lang="pt-BR"/>
              <a:t>	execute o código</a:t>
            </a:r>
            <a:endParaRPr/>
          </a:p>
          <a:p>
            <a:pPr marL="0" lvl="0" indent="0" algn="l" rtl="0">
              <a:spcBef>
                <a:spcPts val="800"/>
              </a:spcBef>
              <a:spcAft>
                <a:spcPts val="0"/>
              </a:spcAft>
              <a:buNone/>
            </a:pPr>
            <a:r>
              <a:rPr lang="pt-BR"/>
              <a:t>} Se não {</a:t>
            </a:r>
            <a:endParaRPr/>
          </a:p>
          <a:p>
            <a:pPr marL="0" lvl="0" indent="0" algn="l" rtl="0">
              <a:spcBef>
                <a:spcPts val="800"/>
              </a:spcBef>
              <a:spcAft>
                <a:spcPts val="0"/>
              </a:spcAft>
              <a:buNone/>
            </a:pPr>
            <a:r>
              <a:rPr lang="pt-BR"/>
              <a:t>	execute este código.</a:t>
            </a:r>
            <a:endParaRPr/>
          </a:p>
          <a:p>
            <a:pPr marL="0" lvl="0" indent="0" algn="l" rtl="0">
              <a:spcBef>
                <a:spcPts val="800"/>
              </a:spcBef>
              <a:spcAft>
                <a:spcPts val="0"/>
              </a:spcAft>
              <a:buNone/>
            </a:pPr>
            <a:r>
              <a:rPr lang="pt-BR"/>
              <a:t>}</a:t>
            </a:r>
            <a:endParaRPr/>
          </a:p>
          <a:p>
            <a:pPr marL="0" lvl="0" indent="0" algn="l" rtl="0">
              <a:spcBef>
                <a:spcPts val="800"/>
              </a:spcBef>
              <a:spcAft>
                <a:spcPts val="0"/>
              </a:spcAft>
              <a:buNone/>
            </a:pPr>
            <a:r>
              <a:rPr lang="pt-BR"/>
              <a:t>Essa também é a sintaxe do if e do else. Lembre-se de não escrevê-los em letras maiúsculas.</a:t>
            </a:r>
            <a:endParaRPr/>
          </a:p>
          <a:p>
            <a:pPr marL="0" lvl="0" indent="0" algn="l" rtl="0">
              <a:spcBef>
                <a:spcPts val="800"/>
              </a:spcBef>
              <a:spcAft>
                <a:spcPts val="0"/>
              </a:spcAft>
              <a:buNone/>
            </a:pPr>
            <a:r>
              <a:rPr lang="pt-BR"/>
              <a:t>O objetivo do else é apresentar outro resultado ao invés do navegador simplesmente ignorar o if, veja na prática:</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1" name="Google Shape;1781;p23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If e else no Javascript: prática</a:t>
            </a:r>
            <a:endParaRPr/>
          </a:p>
        </p:txBody>
      </p:sp>
      <p:sp>
        <p:nvSpPr>
          <p:cNvPr id="1782" name="Google Shape;1782;p23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Caso o ‘if’ seja verdadeiro:				Caso o ‘if’ seja falso: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Como pode ver, caso o ‘se’ seja ‘falso’, o navegador imediatamente cai na declaração ‘se não’ e executa o código sem verificar qualquer condição.</a:t>
            </a:r>
            <a:endParaRPr/>
          </a:p>
        </p:txBody>
      </p:sp>
      <p:pic>
        <p:nvPicPr>
          <p:cNvPr id="1783" name="Google Shape;1783;p231"/>
          <p:cNvPicPr preferRelativeResize="0"/>
          <p:nvPr/>
        </p:nvPicPr>
        <p:blipFill>
          <a:blip r:embed="rId3">
            <a:alphaModFix/>
          </a:blip>
          <a:stretch>
            <a:fillRect/>
          </a:stretch>
        </p:blipFill>
        <p:spPr>
          <a:xfrm>
            <a:off x="827475" y="2063450"/>
            <a:ext cx="3505200" cy="1238250"/>
          </a:xfrm>
          <a:prstGeom prst="rect">
            <a:avLst/>
          </a:prstGeom>
          <a:noFill/>
          <a:ln>
            <a:noFill/>
          </a:ln>
        </p:spPr>
      </p:pic>
      <p:pic>
        <p:nvPicPr>
          <p:cNvPr id="1784" name="Google Shape;1784;p231"/>
          <p:cNvPicPr preferRelativeResize="0"/>
          <p:nvPr/>
        </p:nvPicPr>
        <p:blipFill>
          <a:blip r:embed="rId4">
            <a:alphaModFix/>
          </a:blip>
          <a:stretch>
            <a:fillRect/>
          </a:stretch>
        </p:blipFill>
        <p:spPr>
          <a:xfrm>
            <a:off x="1688747" y="3301700"/>
            <a:ext cx="1782650" cy="351125"/>
          </a:xfrm>
          <a:prstGeom prst="rect">
            <a:avLst/>
          </a:prstGeom>
          <a:noFill/>
          <a:ln>
            <a:noFill/>
          </a:ln>
        </p:spPr>
      </p:pic>
      <p:pic>
        <p:nvPicPr>
          <p:cNvPr id="1785" name="Google Shape;1785;p231"/>
          <p:cNvPicPr preferRelativeResize="0"/>
          <p:nvPr/>
        </p:nvPicPr>
        <p:blipFill>
          <a:blip r:embed="rId5">
            <a:alphaModFix/>
          </a:blip>
          <a:stretch>
            <a:fillRect/>
          </a:stretch>
        </p:blipFill>
        <p:spPr>
          <a:xfrm>
            <a:off x="4572000" y="2068200"/>
            <a:ext cx="3543300" cy="1228725"/>
          </a:xfrm>
          <a:prstGeom prst="rect">
            <a:avLst/>
          </a:prstGeom>
          <a:noFill/>
          <a:ln>
            <a:noFill/>
          </a:ln>
        </p:spPr>
      </p:pic>
      <p:pic>
        <p:nvPicPr>
          <p:cNvPr id="1786" name="Google Shape;1786;p231"/>
          <p:cNvPicPr preferRelativeResize="0"/>
          <p:nvPr/>
        </p:nvPicPr>
        <p:blipFill>
          <a:blip r:embed="rId6">
            <a:alphaModFix/>
          </a:blip>
          <a:stretch>
            <a:fillRect/>
          </a:stretch>
        </p:blipFill>
        <p:spPr>
          <a:xfrm>
            <a:off x="5452325" y="3296934"/>
            <a:ext cx="1782650" cy="271511"/>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23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Else if no Javascript:</a:t>
            </a:r>
            <a:endParaRPr/>
          </a:p>
        </p:txBody>
      </p:sp>
      <p:sp>
        <p:nvSpPr>
          <p:cNvPr id="1792" name="Google Shape;1792;p23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Agora você já aprendeu a pedir para o navegador verificar uma determinada condição, caso ela seja verdadeira, pode realizar um código específico. Mas, e se você precisar de mais de 1 condição?</a:t>
            </a:r>
            <a:endParaRPr/>
          </a:p>
          <a:p>
            <a:pPr marL="0" lvl="0" indent="0" algn="l" rtl="0">
              <a:spcBef>
                <a:spcPts val="800"/>
              </a:spcBef>
              <a:spcAft>
                <a:spcPts val="0"/>
              </a:spcAft>
              <a:buNone/>
            </a:pPr>
            <a:r>
              <a:rPr lang="pt-BR"/>
              <a:t>Para isso existe o else if, que é a combinação dos dois, sua sintaxe é a seguinte:</a:t>
            </a:r>
            <a:endParaRPr/>
          </a:p>
          <a:p>
            <a:pPr marL="0" lvl="0" indent="0" algn="l" rtl="0">
              <a:spcBef>
                <a:spcPts val="800"/>
              </a:spcBef>
              <a:spcAft>
                <a:spcPts val="0"/>
              </a:spcAft>
              <a:buNone/>
            </a:pPr>
            <a:endParaRPr/>
          </a:p>
        </p:txBody>
      </p:sp>
      <p:pic>
        <p:nvPicPr>
          <p:cNvPr id="1793" name="Google Shape;1793;p232"/>
          <p:cNvPicPr preferRelativeResize="0"/>
          <p:nvPr/>
        </p:nvPicPr>
        <p:blipFill>
          <a:blip r:embed="rId3">
            <a:alphaModFix/>
          </a:blip>
          <a:stretch>
            <a:fillRect/>
          </a:stretch>
        </p:blipFill>
        <p:spPr>
          <a:xfrm>
            <a:off x="827475" y="3026138"/>
            <a:ext cx="4419600" cy="1266825"/>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p23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Else if no Javascript: prática</a:t>
            </a:r>
            <a:endParaRPr/>
          </a:p>
        </p:txBody>
      </p:sp>
      <p:sp>
        <p:nvSpPr>
          <p:cNvPr id="1799" name="Google Shape;1799;p23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1800" name="Google Shape;1800;p233"/>
          <p:cNvPicPr preferRelativeResize="0"/>
          <p:nvPr/>
        </p:nvPicPr>
        <p:blipFill>
          <a:blip r:embed="rId3">
            <a:alphaModFix/>
          </a:blip>
          <a:stretch>
            <a:fillRect/>
          </a:stretch>
        </p:blipFill>
        <p:spPr>
          <a:xfrm>
            <a:off x="827463" y="1539700"/>
            <a:ext cx="3809775" cy="971625"/>
          </a:xfrm>
          <a:prstGeom prst="rect">
            <a:avLst/>
          </a:prstGeom>
          <a:noFill/>
          <a:ln>
            <a:noFill/>
          </a:ln>
        </p:spPr>
      </p:pic>
      <p:pic>
        <p:nvPicPr>
          <p:cNvPr id="1801" name="Google Shape;1801;p233"/>
          <p:cNvPicPr preferRelativeResize="0"/>
          <p:nvPr/>
        </p:nvPicPr>
        <p:blipFill>
          <a:blip r:embed="rId4">
            <a:alphaModFix/>
          </a:blip>
          <a:stretch>
            <a:fillRect/>
          </a:stretch>
        </p:blipFill>
        <p:spPr>
          <a:xfrm>
            <a:off x="827463" y="2495603"/>
            <a:ext cx="3809775" cy="185614"/>
          </a:xfrm>
          <a:prstGeom prst="rect">
            <a:avLst/>
          </a:prstGeom>
          <a:noFill/>
          <a:ln>
            <a:noFill/>
          </a:ln>
        </p:spPr>
      </p:pic>
      <p:pic>
        <p:nvPicPr>
          <p:cNvPr id="1802" name="Google Shape;1802;p233"/>
          <p:cNvPicPr preferRelativeResize="0"/>
          <p:nvPr/>
        </p:nvPicPr>
        <p:blipFill>
          <a:blip r:embed="rId5">
            <a:alphaModFix/>
          </a:blip>
          <a:stretch>
            <a:fillRect/>
          </a:stretch>
        </p:blipFill>
        <p:spPr>
          <a:xfrm>
            <a:off x="4799400" y="1539700"/>
            <a:ext cx="3547151" cy="1050300"/>
          </a:xfrm>
          <a:prstGeom prst="rect">
            <a:avLst/>
          </a:prstGeom>
          <a:noFill/>
          <a:ln>
            <a:noFill/>
          </a:ln>
        </p:spPr>
      </p:pic>
      <p:pic>
        <p:nvPicPr>
          <p:cNvPr id="1803" name="Google Shape;1803;p233"/>
          <p:cNvPicPr preferRelativeResize="0"/>
          <p:nvPr/>
        </p:nvPicPr>
        <p:blipFill>
          <a:blip r:embed="rId6">
            <a:alphaModFix/>
          </a:blip>
          <a:stretch>
            <a:fillRect/>
          </a:stretch>
        </p:blipFill>
        <p:spPr>
          <a:xfrm>
            <a:off x="4799400" y="2590000"/>
            <a:ext cx="3547149" cy="284890"/>
          </a:xfrm>
          <a:prstGeom prst="rect">
            <a:avLst/>
          </a:prstGeom>
          <a:noFill/>
          <a:ln>
            <a:noFill/>
          </a:ln>
        </p:spPr>
      </p:pic>
      <p:pic>
        <p:nvPicPr>
          <p:cNvPr id="1804" name="Google Shape;1804;p233"/>
          <p:cNvPicPr preferRelativeResize="0"/>
          <p:nvPr/>
        </p:nvPicPr>
        <p:blipFill>
          <a:blip r:embed="rId7">
            <a:alphaModFix/>
          </a:blip>
          <a:stretch>
            <a:fillRect/>
          </a:stretch>
        </p:blipFill>
        <p:spPr>
          <a:xfrm>
            <a:off x="827475" y="2982325"/>
            <a:ext cx="3744525" cy="1110227"/>
          </a:xfrm>
          <a:prstGeom prst="rect">
            <a:avLst/>
          </a:prstGeom>
          <a:noFill/>
          <a:ln>
            <a:noFill/>
          </a:ln>
        </p:spPr>
      </p:pic>
      <p:pic>
        <p:nvPicPr>
          <p:cNvPr id="1805" name="Google Shape;1805;p233"/>
          <p:cNvPicPr preferRelativeResize="0"/>
          <p:nvPr/>
        </p:nvPicPr>
        <p:blipFill>
          <a:blip r:embed="rId8">
            <a:alphaModFix/>
          </a:blip>
          <a:stretch>
            <a:fillRect/>
          </a:stretch>
        </p:blipFill>
        <p:spPr>
          <a:xfrm>
            <a:off x="1324350" y="4092560"/>
            <a:ext cx="2619097" cy="28490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23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Operador ternário no Javascript</a:t>
            </a:r>
            <a:endParaRPr/>
          </a:p>
        </p:txBody>
      </p:sp>
      <p:sp>
        <p:nvSpPr>
          <p:cNvPr id="1811" name="Google Shape;1811;p23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Agora que vocês aprenderam sobre o ‘if’, notaram que o código pode acabar ficando bem grande algumas vezes. Caso você queira, é possível escrever um ‘desvio condicional’ (é o if) de forma mais simples, que é utilizando o operador ternário. Sua sintaxe é:</a:t>
            </a:r>
            <a:endParaRPr/>
          </a:p>
          <a:p>
            <a:pPr marL="0" lvl="0" indent="0" algn="l" rtl="0">
              <a:spcBef>
                <a:spcPts val="800"/>
              </a:spcBef>
              <a:spcAft>
                <a:spcPts val="0"/>
              </a:spcAft>
              <a:buNone/>
            </a:pPr>
            <a:r>
              <a:rPr lang="pt-BR"/>
              <a:t>nomeVariavel = (condição) ? seForVerdadeiro : seForFalso</a:t>
            </a:r>
            <a:endParaRPr/>
          </a:p>
          <a:p>
            <a:pPr marL="0" lvl="0" indent="0" algn="l" rtl="0">
              <a:spcBef>
                <a:spcPts val="800"/>
              </a:spcBef>
              <a:spcAft>
                <a:spcPts val="0"/>
              </a:spcAft>
              <a:buNone/>
            </a:pPr>
            <a:r>
              <a:rPr lang="pt-BR"/>
              <a:t>repare que o operador ternário é uma versão mais simples do ‘if e else(se e senão)’.</a:t>
            </a:r>
            <a:endParaRPr/>
          </a:p>
          <a:p>
            <a:pPr marL="0" lvl="0" indent="0" algn="l" rtl="0">
              <a:spcBef>
                <a:spcPts val="800"/>
              </a:spcBef>
              <a:spcAft>
                <a:spcPts val="0"/>
              </a:spcAft>
              <a:buNone/>
            </a:pPr>
            <a:r>
              <a:rPr lang="pt-BR"/>
              <a:t>Vamos utilizar um exemplo de código para facilitar a compreensão:</a:t>
            </a:r>
            <a:endParaRPr/>
          </a:p>
        </p:txBody>
      </p:sp>
      <p:pic>
        <p:nvPicPr>
          <p:cNvPr id="1812" name="Google Shape;1812;p234"/>
          <p:cNvPicPr preferRelativeResize="0"/>
          <p:nvPr/>
        </p:nvPicPr>
        <p:blipFill>
          <a:blip r:embed="rId3">
            <a:alphaModFix/>
          </a:blip>
          <a:stretch>
            <a:fillRect/>
          </a:stretch>
        </p:blipFill>
        <p:spPr>
          <a:xfrm>
            <a:off x="827475" y="3852970"/>
            <a:ext cx="4692050" cy="436600"/>
          </a:xfrm>
          <a:prstGeom prst="rect">
            <a:avLst/>
          </a:prstGeom>
          <a:noFill/>
          <a:ln>
            <a:noFill/>
          </a:ln>
        </p:spPr>
      </p:pic>
      <p:pic>
        <p:nvPicPr>
          <p:cNvPr id="1813" name="Google Shape;1813;p234"/>
          <p:cNvPicPr preferRelativeResize="0"/>
          <p:nvPr/>
        </p:nvPicPr>
        <p:blipFill>
          <a:blip r:embed="rId4">
            <a:alphaModFix/>
          </a:blip>
          <a:stretch>
            <a:fillRect/>
          </a:stretch>
        </p:blipFill>
        <p:spPr>
          <a:xfrm>
            <a:off x="5519522" y="3907367"/>
            <a:ext cx="1354060" cy="327825"/>
          </a:xfrm>
          <a:prstGeom prst="rect">
            <a:avLst/>
          </a:prstGeom>
          <a:noFill/>
          <a:ln>
            <a:noFill/>
          </a:ln>
        </p:spPr>
      </p:pic>
      <p:pic>
        <p:nvPicPr>
          <p:cNvPr id="1814" name="Google Shape;1814;p234"/>
          <p:cNvPicPr preferRelativeResize="0"/>
          <p:nvPr/>
        </p:nvPicPr>
        <p:blipFill>
          <a:blip r:embed="rId5">
            <a:alphaModFix/>
          </a:blip>
          <a:stretch>
            <a:fillRect/>
          </a:stretch>
        </p:blipFill>
        <p:spPr>
          <a:xfrm>
            <a:off x="827470" y="4471719"/>
            <a:ext cx="4692049" cy="483776"/>
          </a:xfrm>
          <a:prstGeom prst="rect">
            <a:avLst/>
          </a:prstGeom>
          <a:noFill/>
          <a:ln>
            <a:noFill/>
          </a:ln>
        </p:spPr>
      </p:pic>
      <p:pic>
        <p:nvPicPr>
          <p:cNvPr id="1815" name="Google Shape;1815;p234"/>
          <p:cNvPicPr preferRelativeResize="0"/>
          <p:nvPr/>
        </p:nvPicPr>
        <p:blipFill>
          <a:blip r:embed="rId6">
            <a:alphaModFix/>
          </a:blip>
          <a:stretch>
            <a:fillRect/>
          </a:stretch>
        </p:blipFill>
        <p:spPr>
          <a:xfrm>
            <a:off x="5519525" y="4549700"/>
            <a:ext cx="2840275" cy="327825"/>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Google Shape;1820;p23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Switch no Javascript</a:t>
            </a:r>
            <a:endParaRPr/>
          </a:p>
        </p:txBody>
      </p:sp>
      <p:sp>
        <p:nvSpPr>
          <p:cNvPr id="1821" name="Google Shape;1821;p23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‘switch’ também é um desvio condicional, porém ele não consegue realizar verificações mais aprofundadas. Entretanto, ele é muito mais rápido em comparação ao ‘if’..</a:t>
            </a:r>
            <a:endParaRPr/>
          </a:p>
          <a:p>
            <a:pPr marL="0" lvl="0" indent="0" algn="l" rtl="0">
              <a:spcBef>
                <a:spcPts val="800"/>
              </a:spcBef>
              <a:spcAft>
                <a:spcPts val="0"/>
              </a:spcAft>
              <a:buNone/>
            </a:pPr>
            <a:r>
              <a:rPr lang="pt-BR"/>
              <a:t>Sua sintaxe é a seguinte:</a:t>
            </a:r>
            <a:endParaRPr/>
          </a:p>
        </p:txBody>
      </p:sp>
      <p:pic>
        <p:nvPicPr>
          <p:cNvPr id="1822" name="Google Shape;1822;p235"/>
          <p:cNvPicPr preferRelativeResize="0"/>
          <p:nvPr/>
        </p:nvPicPr>
        <p:blipFill>
          <a:blip r:embed="rId3">
            <a:alphaModFix/>
          </a:blip>
          <a:stretch>
            <a:fillRect/>
          </a:stretch>
        </p:blipFill>
        <p:spPr>
          <a:xfrm>
            <a:off x="3741775" y="2571749"/>
            <a:ext cx="2745651" cy="23343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7" name="Google Shape;1827;p23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Switch no Javascript: sintaxe</a:t>
            </a:r>
            <a:endParaRPr/>
          </a:p>
        </p:txBody>
      </p:sp>
      <p:sp>
        <p:nvSpPr>
          <p:cNvPr id="1828" name="Google Shape;1828;p23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No começo da sintaxe, podemos ver a palavra ‘switch’ completamente em letras </a:t>
            </a:r>
            <a:r>
              <a:rPr lang="pt-BR" b="1"/>
              <a:t>minúsculas</a:t>
            </a:r>
            <a:r>
              <a:rPr lang="pt-BR"/>
              <a:t>. Seguido por parênteses, com o nome da variável que possui, ou que irá receber o valor, no caso é o ‘dia’. Após isso é aberto 1 chave com fechamento {}, simbolizando um bloco de código, onde todo código do switch deverá ficar dentro destas chaves ( {} ).</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23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Switch no Javascript: case</a:t>
            </a:r>
            <a:endParaRPr/>
          </a:p>
        </p:txBody>
      </p:sp>
      <p:sp>
        <p:nvSpPr>
          <p:cNvPr id="1834" name="Google Shape;1834;p23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‘case’ simboliza uma opção de tecla do usuário, por exemplo se o usuário aperta o número 3, vai exibir quarta (obviamente o código não usou entrada de dados, mas é um exemplo). O ‘case’ não precisa necessariamente ser um número, já que ele simboliza uma tecla ou palavra.</a:t>
            </a:r>
            <a:endParaRPr/>
          </a:p>
          <a:p>
            <a:pPr marL="0" lvl="0" indent="0" algn="l" rtl="0">
              <a:spcBef>
                <a:spcPts val="800"/>
              </a:spcBef>
              <a:spcAft>
                <a:spcPts val="0"/>
              </a:spcAft>
              <a:buNone/>
            </a:pPr>
            <a:r>
              <a:rPr lang="pt-BR"/>
              <a:t>Para facilitar a compreensão, pense em um menu de opções, onde cada ‘case’ é um item do cardápio que o usuário pode informar ao apertar as teclas de 0 até 6 (usando o código anterior como exemplo). </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3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Switch no Javascript: break</a:t>
            </a:r>
            <a:endParaRPr/>
          </a:p>
        </p:txBody>
      </p:sp>
      <p:sp>
        <p:nvSpPr>
          <p:cNvPr id="1840" name="Google Shape;1840;p23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Caso você tenha observado a imagem do código, deve ter notado a existência da palavra ‘break’ que é comum dentro do ‘switch’. Isto se deve ao fato de que ela encerra uma opção, em resumo, um ‘case’ termina quando o navegador vê a palavra ‘break’. Caso ele não a encontre, iria percorrer </a:t>
            </a:r>
            <a:r>
              <a:rPr lang="pt-BR" b="1"/>
              <a:t>todas as opções</a:t>
            </a:r>
            <a:r>
              <a:rPr lang="pt-BR"/>
              <a:t> até achar a palavra ‘break’ dentro do ‘switch’.</a:t>
            </a:r>
            <a:endParaRPr/>
          </a:p>
          <a:p>
            <a:pPr marL="0" lvl="0" indent="0" algn="l" rtl="0">
              <a:spcBef>
                <a:spcPts val="800"/>
              </a:spcBef>
              <a:spcAft>
                <a:spcPts val="0"/>
              </a:spcAft>
              <a:buNone/>
            </a:pPr>
            <a:r>
              <a:rPr lang="pt-BR"/>
              <a:t>Então não se esqueça de sempre colocar ela para encerrar os ‘case’.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javascript diferencia letras maiúsculas de minúsculas, por exemplo:</a:t>
            </a:r>
            <a:endParaRPr/>
          </a:p>
          <a:p>
            <a:pPr marL="0" lvl="0" indent="0" algn="l" rtl="0">
              <a:spcBef>
                <a:spcPts val="800"/>
              </a:spcBef>
              <a:spcAft>
                <a:spcPts val="0"/>
              </a:spcAft>
              <a:buNone/>
            </a:pPr>
            <a:endParaRPr/>
          </a:p>
          <a:p>
            <a:pPr marL="0" lvl="0" indent="0" algn="l" rtl="0">
              <a:spcBef>
                <a:spcPts val="800"/>
              </a:spcBef>
              <a:spcAft>
                <a:spcPts val="0"/>
              </a:spcAft>
              <a:buNone/>
            </a:pPr>
            <a:r>
              <a:rPr lang="pt-BR"/>
              <a:t>A variável ‘nome’ é diferente da variável ‘NOME’ que é diferente da variável ‘Nome’.</a:t>
            </a:r>
            <a:endParaRPr/>
          </a:p>
          <a:p>
            <a:pPr marL="0" lvl="0" indent="0" algn="l" rtl="0">
              <a:spcBef>
                <a:spcPts val="800"/>
              </a:spcBef>
              <a:spcAft>
                <a:spcPts val="0"/>
              </a:spcAft>
              <a:buNone/>
            </a:pPr>
            <a:endParaRPr/>
          </a:p>
          <a:p>
            <a:pPr marL="0" lvl="0" indent="0" algn="l" rtl="0">
              <a:spcBef>
                <a:spcPts val="800"/>
              </a:spcBef>
              <a:spcAft>
                <a:spcPts val="0"/>
              </a:spcAft>
              <a:buNone/>
            </a:pPr>
            <a:r>
              <a:rPr lang="pt-BR"/>
              <a:t>A maioria das palavras-chave são definidas em letras minúsculas, caso contrário, o javascript não consegue reconhecê-las.</a:t>
            </a:r>
            <a:endParaRPr/>
          </a:p>
        </p:txBody>
      </p:sp>
      <p:sp>
        <p:nvSpPr>
          <p:cNvPr id="344" name="Google Shape;344;p5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Sintaxe no Javascript: case sensitive</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23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Switch no Javascript: default</a:t>
            </a:r>
            <a:endParaRPr/>
          </a:p>
          <a:p>
            <a:pPr marL="0" lvl="0" indent="0" algn="l" rtl="0">
              <a:spcBef>
                <a:spcPts val="0"/>
              </a:spcBef>
              <a:spcAft>
                <a:spcPts val="0"/>
              </a:spcAft>
              <a:buNone/>
            </a:pPr>
            <a:endParaRPr/>
          </a:p>
        </p:txBody>
      </p:sp>
      <p:sp>
        <p:nvSpPr>
          <p:cNvPr id="1846" name="Google Shape;1846;p23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Embora ele não tenha aparecido naquela imagem. O ‘default’ é o ‘else’ do ‘switch’. Servindo para executar um código caso o usuário faça algo que não está entre os ‘case’. Por exemplo:</a:t>
            </a:r>
            <a:endParaRPr/>
          </a:p>
        </p:txBody>
      </p:sp>
      <p:pic>
        <p:nvPicPr>
          <p:cNvPr id="1847" name="Google Shape;1847;p239"/>
          <p:cNvPicPr preferRelativeResize="0"/>
          <p:nvPr/>
        </p:nvPicPr>
        <p:blipFill>
          <a:blip r:embed="rId3">
            <a:alphaModFix/>
          </a:blip>
          <a:stretch>
            <a:fillRect/>
          </a:stretch>
        </p:blipFill>
        <p:spPr>
          <a:xfrm>
            <a:off x="827469" y="2484425"/>
            <a:ext cx="2440551" cy="2435300"/>
          </a:xfrm>
          <a:prstGeom prst="rect">
            <a:avLst/>
          </a:prstGeom>
          <a:noFill/>
          <a:ln>
            <a:noFill/>
          </a:ln>
        </p:spPr>
      </p:pic>
      <p:pic>
        <p:nvPicPr>
          <p:cNvPr id="1848" name="Google Shape;1848;p239"/>
          <p:cNvPicPr preferRelativeResize="0"/>
          <p:nvPr/>
        </p:nvPicPr>
        <p:blipFill>
          <a:blip r:embed="rId4">
            <a:alphaModFix/>
          </a:blip>
          <a:stretch>
            <a:fillRect/>
          </a:stretch>
        </p:blipFill>
        <p:spPr>
          <a:xfrm>
            <a:off x="4369250" y="4686400"/>
            <a:ext cx="2278350" cy="230975"/>
          </a:xfrm>
          <a:prstGeom prst="rect">
            <a:avLst/>
          </a:prstGeom>
          <a:noFill/>
          <a:ln>
            <a:noFill/>
          </a:ln>
        </p:spPr>
      </p:pic>
      <p:pic>
        <p:nvPicPr>
          <p:cNvPr id="1849" name="Google Shape;1849;p239"/>
          <p:cNvPicPr preferRelativeResize="0"/>
          <p:nvPr/>
        </p:nvPicPr>
        <p:blipFill>
          <a:blip r:embed="rId5">
            <a:alphaModFix/>
          </a:blip>
          <a:stretch>
            <a:fillRect/>
          </a:stretch>
        </p:blipFill>
        <p:spPr>
          <a:xfrm>
            <a:off x="4994083" y="4514950"/>
            <a:ext cx="1028700" cy="171450"/>
          </a:xfrm>
          <a:prstGeom prst="rect">
            <a:avLst/>
          </a:prstGeom>
          <a:noFill/>
          <a:ln>
            <a:noFill/>
          </a:ln>
        </p:spPr>
      </p:pic>
      <p:pic>
        <p:nvPicPr>
          <p:cNvPr id="1850" name="Google Shape;1850;p239"/>
          <p:cNvPicPr preferRelativeResize="0"/>
          <p:nvPr/>
        </p:nvPicPr>
        <p:blipFill>
          <a:blip r:embed="rId6">
            <a:alphaModFix/>
          </a:blip>
          <a:stretch>
            <a:fillRect/>
          </a:stretch>
        </p:blipFill>
        <p:spPr>
          <a:xfrm>
            <a:off x="4994083" y="2852388"/>
            <a:ext cx="1000125" cy="200025"/>
          </a:xfrm>
          <a:prstGeom prst="rect">
            <a:avLst/>
          </a:prstGeom>
          <a:noFill/>
          <a:ln>
            <a:noFill/>
          </a:ln>
        </p:spPr>
      </p:pic>
      <p:pic>
        <p:nvPicPr>
          <p:cNvPr id="1851" name="Google Shape;1851;p239"/>
          <p:cNvPicPr preferRelativeResize="0"/>
          <p:nvPr/>
        </p:nvPicPr>
        <p:blipFill>
          <a:blip r:embed="rId7">
            <a:alphaModFix/>
          </a:blip>
          <a:stretch>
            <a:fillRect/>
          </a:stretch>
        </p:blipFill>
        <p:spPr>
          <a:xfrm>
            <a:off x="4998846" y="3052425"/>
            <a:ext cx="990600" cy="29527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24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Switch no Javascript: detalhes</a:t>
            </a:r>
            <a:endParaRPr/>
          </a:p>
        </p:txBody>
      </p:sp>
      <p:sp>
        <p:nvSpPr>
          <p:cNvPr id="1857" name="Google Shape;1857;p24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457200" lvl="0" indent="-298450" algn="l" rtl="0">
              <a:spcBef>
                <a:spcPts val="800"/>
              </a:spcBef>
              <a:spcAft>
                <a:spcPts val="0"/>
              </a:spcAft>
              <a:buSzPts val="1100"/>
              <a:buChar char="►"/>
            </a:pPr>
            <a:r>
              <a:rPr lang="pt-BR"/>
              <a:t>Se houver mais de um ‘case’ com a mesma verificação, o primeiro ‘case’ será escolhido.</a:t>
            </a:r>
            <a:endParaRPr/>
          </a:p>
          <a:p>
            <a:pPr marL="457200" lvl="0" indent="-298450" algn="l" rtl="0">
              <a:spcBef>
                <a:spcPts val="0"/>
              </a:spcBef>
              <a:spcAft>
                <a:spcPts val="0"/>
              </a:spcAft>
              <a:buSzPts val="1100"/>
              <a:buChar char="►"/>
            </a:pPr>
            <a:r>
              <a:rPr lang="pt-BR"/>
              <a:t>Se não houver nenhum ‘case’ correspondente, o navegador continuará com a leitura padrão do código e irá ignorar o switch.</a:t>
            </a:r>
            <a:endParaRPr/>
          </a:p>
          <a:p>
            <a:pPr marL="457200" lvl="0" indent="-298450" algn="l" rtl="0">
              <a:spcBef>
                <a:spcPts val="0"/>
              </a:spcBef>
              <a:spcAft>
                <a:spcPts val="0"/>
              </a:spcAft>
              <a:buSzPts val="1100"/>
              <a:buChar char="►"/>
            </a:pPr>
            <a:r>
              <a:rPr lang="pt-BR"/>
              <a:t>Se o ‘break’ não for encontrado, o navegador irá ativar o código de todas opções até achar o ‘break’ ou até o switch acabar.</a:t>
            </a:r>
            <a:endParaRPr/>
          </a:p>
          <a:p>
            <a:pPr marL="457200" lvl="0" indent="0" algn="l" rtl="0">
              <a:spcBef>
                <a:spcPts val="800"/>
              </a:spcBef>
              <a:spcAft>
                <a:spcPts val="0"/>
              </a:spcAft>
              <a:buNone/>
            </a:pPr>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24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Loops no Javascript </a:t>
            </a:r>
            <a:endParaRPr/>
          </a:p>
        </p:txBody>
      </p:sp>
      <p:sp>
        <p:nvSpPr>
          <p:cNvPr id="1863" name="Google Shape;1863;p24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Os loops podem executar um bloco de código várias vezes.</a:t>
            </a:r>
            <a:endParaRPr/>
          </a:p>
          <a:p>
            <a:pPr marL="0" lvl="0" indent="0" algn="l" rtl="0">
              <a:spcBef>
                <a:spcPts val="800"/>
              </a:spcBef>
              <a:spcAft>
                <a:spcPts val="0"/>
              </a:spcAft>
              <a:buNone/>
            </a:pPr>
            <a:r>
              <a:rPr lang="pt-BR"/>
              <a:t>Por exemplo, suponhamos que você queira colocar a soma dos números de 1 ao 10, mas não quer escrever linha por linha para exibir o valor:</a:t>
            </a:r>
            <a:endParaRPr/>
          </a:p>
        </p:txBody>
      </p:sp>
      <p:pic>
        <p:nvPicPr>
          <p:cNvPr id="1864" name="Google Shape;1864;p241"/>
          <p:cNvPicPr preferRelativeResize="0"/>
          <p:nvPr/>
        </p:nvPicPr>
        <p:blipFill>
          <a:blip r:embed="rId3">
            <a:alphaModFix/>
          </a:blip>
          <a:stretch>
            <a:fillRect/>
          </a:stretch>
        </p:blipFill>
        <p:spPr>
          <a:xfrm>
            <a:off x="1939388" y="2746588"/>
            <a:ext cx="4486275" cy="885825"/>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24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Loops no Javascript: while</a:t>
            </a:r>
            <a:endParaRPr/>
          </a:p>
        </p:txBody>
      </p:sp>
      <p:sp>
        <p:nvSpPr>
          <p:cNvPr id="1870" name="Google Shape;1870;p24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Existem 4 principais tipos de loop no javascript, sendo ‘while’, ‘do… while’, ‘for’ e ‘foreach(para arrays)’.</a:t>
            </a:r>
            <a:endParaRPr/>
          </a:p>
          <a:p>
            <a:pPr marL="0" lvl="0" indent="0" algn="l" rtl="0">
              <a:spcBef>
                <a:spcPts val="800"/>
              </a:spcBef>
              <a:spcAft>
                <a:spcPts val="0"/>
              </a:spcAft>
              <a:buNone/>
            </a:pPr>
            <a:r>
              <a:rPr lang="pt-BR"/>
              <a:t>O primeiro que será aprendido é o ‘while’:</a:t>
            </a:r>
            <a:endParaRPr/>
          </a:p>
          <a:p>
            <a:pPr marL="0" lvl="0" indent="0" algn="l" rtl="0">
              <a:spcBef>
                <a:spcPts val="800"/>
              </a:spcBef>
              <a:spcAft>
                <a:spcPts val="0"/>
              </a:spcAft>
              <a:buNone/>
            </a:pPr>
            <a:r>
              <a:rPr lang="pt-BR"/>
              <a:t>O loop ‘while’ é conhecido por fazer a verificação primeiro, antes de executar o código que está dentro dele. Sua sintaxe é:</a:t>
            </a:r>
            <a:endParaRPr/>
          </a:p>
          <a:p>
            <a:pPr marL="0" lvl="0" indent="0" algn="l" rtl="0">
              <a:spcBef>
                <a:spcPts val="800"/>
              </a:spcBef>
              <a:spcAft>
                <a:spcPts val="0"/>
              </a:spcAft>
              <a:buNone/>
            </a:pPr>
            <a:r>
              <a:rPr lang="pt-BR"/>
              <a:t>while (condição) {</a:t>
            </a:r>
            <a:endParaRPr/>
          </a:p>
          <a:p>
            <a:pPr marL="0" lvl="0" indent="0" algn="l" rtl="0">
              <a:spcBef>
                <a:spcPts val="800"/>
              </a:spcBef>
              <a:spcAft>
                <a:spcPts val="0"/>
              </a:spcAft>
              <a:buNone/>
            </a:pPr>
            <a:r>
              <a:rPr lang="pt-BR"/>
              <a:t>	execute o código</a:t>
            </a:r>
            <a:endParaRPr/>
          </a:p>
          <a:p>
            <a:pPr marL="0" lvl="0" indent="0" algn="l" rtl="0">
              <a:spcBef>
                <a:spcPts val="800"/>
              </a:spcBef>
              <a:spcAft>
                <a:spcPts val="0"/>
              </a:spcAft>
              <a:buNone/>
            </a:pPr>
            <a:r>
              <a:rPr lang="pt-BR"/>
              <a:t>}</a:t>
            </a:r>
            <a:endParaRPr/>
          </a:p>
          <a:p>
            <a:pPr marL="0" lvl="0" indent="0" algn="l" rtl="0">
              <a:spcBef>
                <a:spcPts val="800"/>
              </a:spcBef>
              <a:spcAft>
                <a:spcPts val="0"/>
              </a:spcAft>
              <a:buNone/>
            </a:pPr>
            <a:r>
              <a:rPr lang="pt-BR"/>
              <a:t>Caso a condição seja falsa, o navegador ignora o que estiver dentro do ‘while’. Mas caso seja verdadeira, ele executa o código que está dentro.</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24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Loops no Javascript: variável contadora</a:t>
            </a:r>
            <a:endParaRPr/>
          </a:p>
        </p:txBody>
      </p:sp>
      <p:sp>
        <p:nvSpPr>
          <p:cNvPr id="1876" name="Google Shape;1876;p24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Quando estiver usando um loop, na maioria das vezes, será </a:t>
            </a:r>
            <a:r>
              <a:rPr lang="pt-BR" b="1"/>
              <a:t>primordial</a:t>
            </a:r>
            <a:r>
              <a:rPr lang="pt-BR"/>
              <a:t> a existência de uma variável contadora, que terá seu valor incrementado a cada vez que o loop resetar. Ela é absolutamente necessária para impedir que o laço de repetição (while, etc) entre em um loop infinito, que não tem como acabar. Por exemplo: Vamos escrever os números de 1 ao 10 usando o while:</a:t>
            </a:r>
            <a:endParaRPr/>
          </a:p>
          <a:p>
            <a:pPr marL="0" lvl="0" indent="0" algn="l" rtl="0">
              <a:spcBef>
                <a:spcPts val="800"/>
              </a:spcBef>
              <a:spcAft>
                <a:spcPts val="0"/>
              </a:spcAft>
              <a:buNone/>
            </a:pPr>
            <a:r>
              <a:rPr lang="pt-BR"/>
              <a:t>Caso não incrementarmos a variável contadora, ela terá sempre o valor 1, logo, o loop nunca iria acabar.</a:t>
            </a:r>
            <a:endParaRPr/>
          </a:p>
        </p:txBody>
      </p:sp>
      <p:pic>
        <p:nvPicPr>
          <p:cNvPr id="1877" name="Google Shape;1877;p243"/>
          <p:cNvPicPr preferRelativeResize="0"/>
          <p:nvPr/>
        </p:nvPicPr>
        <p:blipFill>
          <a:blip r:embed="rId3">
            <a:alphaModFix/>
          </a:blip>
          <a:stretch>
            <a:fillRect/>
          </a:stretch>
        </p:blipFill>
        <p:spPr>
          <a:xfrm>
            <a:off x="827475" y="3813975"/>
            <a:ext cx="3086372" cy="1050300"/>
          </a:xfrm>
          <a:prstGeom prst="rect">
            <a:avLst/>
          </a:prstGeom>
          <a:noFill/>
          <a:ln>
            <a:noFill/>
          </a:ln>
        </p:spPr>
      </p:pic>
      <p:pic>
        <p:nvPicPr>
          <p:cNvPr id="1878" name="Google Shape;1878;p243"/>
          <p:cNvPicPr preferRelativeResize="0"/>
          <p:nvPr/>
        </p:nvPicPr>
        <p:blipFill>
          <a:blip r:embed="rId4">
            <a:alphaModFix/>
          </a:blip>
          <a:stretch>
            <a:fillRect/>
          </a:stretch>
        </p:blipFill>
        <p:spPr>
          <a:xfrm>
            <a:off x="3887554" y="3813975"/>
            <a:ext cx="142973" cy="1050300"/>
          </a:xfrm>
          <a:prstGeom prst="rect">
            <a:avLst/>
          </a:prstGeom>
          <a:noFill/>
          <a:ln>
            <a:noFill/>
          </a:ln>
        </p:spPr>
      </p:pic>
      <p:pic>
        <p:nvPicPr>
          <p:cNvPr id="1879" name="Google Shape;1879;p243"/>
          <p:cNvPicPr preferRelativeResize="0"/>
          <p:nvPr/>
        </p:nvPicPr>
        <p:blipFill>
          <a:blip r:embed="rId5">
            <a:alphaModFix/>
          </a:blip>
          <a:stretch>
            <a:fillRect/>
          </a:stretch>
        </p:blipFill>
        <p:spPr>
          <a:xfrm>
            <a:off x="4270488" y="3813963"/>
            <a:ext cx="3267075" cy="923925"/>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24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Loops no Javascript: do… while</a:t>
            </a:r>
            <a:endParaRPr/>
          </a:p>
        </p:txBody>
      </p:sp>
      <p:sp>
        <p:nvSpPr>
          <p:cNvPr id="1885" name="Google Shape;1885;p24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fontScale="92500"/>
          </a:bodyPr>
          <a:lstStyle/>
          <a:p>
            <a:pPr marL="0" lvl="0" indent="0" algn="l" rtl="0">
              <a:spcBef>
                <a:spcPts val="800"/>
              </a:spcBef>
              <a:spcAft>
                <a:spcPts val="0"/>
              </a:spcAft>
              <a:buNone/>
            </a:pPr>
            <a:r>
              <a:rPr lang="pt-BR"/>
              <a:t>Ao contrário do loop ‘while’, o ‘do {} while’ fará a verificação </a:t>
            </a:r>
            <a:r>
              <a:rPr lang="pt-BR" b="1"/>
              <a:t>embaixo</a:t>
            </a:r>
            <a:r>
              <a:rPr lang="pt-BR"/>
              <a:t>, quando o código do loop já tiver acabado. Ele serve para rodar o código pelo menos 1 vez, mesmo que a condição seja falsa. Mas caso a condição seja verdadeira, ele executa o código até ela se tornar falsa.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Como a condição é que a contadora seja maior que 10 (é falsa, pois a contadora é 1), o código exibiu a contadora apenas 1 vez. Já que ele executa o código para só depois verificar.</a:t>
            </a:r>
            <a:endParaRPr/>
          </a:p>
        </p:txBody>
      </p:sp>
      <p:pic>
        <p:nvPicPr>
          <p:cNvPr id="1886" name="Google Shape;1886;p244"/>
          <p:cNvPicPr preferRelativeResize="0"/>
          <p:nvPr/>
        </p:nvPicPr>
        <p:blipFill>
          <a:blip r:embed="rId3">
            <a:alphaModFix/>
          </a:blip>
          <a:stretch>
            <a:fillRect/>
          </a:stretch>
        </p:blipFill>
        <p:spPr>
          <a:xfrm>
            <a:off x="827472" y="2690572"/>
            <a:ext cx="2435900" cy="1171225"/>
          </a:xfrm>
          <a:prstGeom prst="rect">
            <a:avLst/>
          </a:prstGeom>
          <a:noFill/>
          <a:ln>
            <a:noFill/>
          </a:ln>
        </p:spPr>
      </p:pic>
      <p:pic>
        <p:nvPicPr>
          <p:cNvPr id="1887" name="Google Shape;1887;p244"/>
          <p:cNvPicPr preferRelativeResize="0"/>
          <p:nvPr/>
        </p:nvPicPr>
        <p:blipFill>
          <a:blip r:embed="rId4">
            <a:alphaModFix/>
          </a:blip>
          <a:stretch>
            <a:fillRect/>
          </a:stretch>
        </p:blipFill>
        <p:spPr>
          <a:xfrm>
            <a:off x="3263383" y="2690575"/>
            <a:ext cx="190500" cy="257175"/>
          </a:xfrm>
          <a:prstGeom prst="rect">
            <a:avLst/>
          </a:prstGeom>
          <a:noFill/>
          <a:ln>
            <a:noFill/>
          </a:ln>
        </p:spPr>
      </p:pic>
      <p:pic>
        <p:nvPicPr>
          <p:cNvPr id="1888" name="Google Shape;1888;p244"/>
          <p:cNvPicPr preferRelativeResize="0"/>
          <p:nvPr/>
        </p:nvPicPr>
        <p:blipFill>
          <a:blip r:embed="rId5">
            <a:alphaModFix/>
          </a:blip>
          <a:stretch>
            <a:fillRect/>
          </a:stretch>
        </p:blipFill>
        <p:spPr>
          <a:xfrm>
            <a:off x="3871400" y="2690575"/>
            <a:ext cx="2489774" cy="1171225"/>
          </a:xfrm>
          <a:prstGeom prst="rect">
            <a:avLst/>
          </a:prstGeom>
          <a:noFill/>
          <a:ln>
            <a:noFill/>
          </a:ln>
        </p:spPr>
      </p:pic>
      <p:pic>
        <p:nvPicPr>
          <p:cNvPr id="1889" name="Google Shape;1889;p244"/>
          <p:cNvPicPr preferRelativeResize="0"/>
          <p:nvPr/>
        </p:nvPicPr>
        <p:blipFill>
          <a:blip r:embed="rId6">
            <a:alphaModFix/>
          </a:blip>
          <a:stretch>
            <a:fillRect/>
          </a:stretch>
        </p:blipFill>
        <p:spPr>
          <a:xfrm>
            <a:off x="6361178" y="2690575"/>
            <a:ext cx="131406" cy="1171225"/>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p24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Loops no Javascript: for</a:t>
            </a:r>
            <a:endParaRPr/>
          </a:p>
        </p:txBody>
      </p:sp>
      <p:sp>
        <p:nvSpPr>
          <p:cNvPr id="1895" name="Google Shape;1895;p24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Quando o loop ‘for’ é escrito no código, o navegador é obrigado a executá-lo, justamente porque o for não utiliza uma verificação como os outros loops anteriores, mas sim uma verificação para </a:t>
            </a:r>
            <a:r>
              <a:rPr lang="pt-BR" b="1"/>
              <a:t>até quando</a:t>
            </a:r>
            <a:r>
              <a:rPr lang="pt-BR"/>
              <a:t> ele irá se repetir. Digo isto pelo fato do ‘for’ possuir </a:t>
            </a:r>
            <a:r>
              <a:rPr lang="pt-BR" b="1"/>
              <a:t>começo e fim pré-definidos</a:t>
            </a:r>
            <a:r>
              <a:rPr lang="pt-BR"/>
              <a:t>. Veja esta imagem para facilitar a compreensão: </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Como pode ver, dentro dos parênteses, é declarado a variável contadora, definido até onde ela vai, e no final é dito que ela será incrementada</a:t>
            </a:r>
            <a:endParaRPr/>
          </a:p>
        </p:txBody>
      </p:sp>
      <p:pic>
        <p:nvPicPr>
          <p:cNvPr id="1896" name="Google Shape;1896;p245"/>
          <p:cNvPicPr preferRelativeResize="0"/>
          <p:nvPr/>
        </p:nvPicPr>
        <p:blipFill>
          <a:blip r:embed="rId3">
            <a:alphaModFix/>
          </a:blip>
          <a:stretch>
            <a:fillRect/>
          </a:stretch>
        </p:blipFill>
        <p:spPr>
          <a:xfrm>
            <a:off x="827475" y="2896875"/>
            <a:ext cx="3872850" cy="831075"/>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24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Loops no javascript: expressões</a:t>
            </a:r>
            <a:endParaRPr/>
          </a:p>
        </p:txBody>
      </p:sp>
      <p:sp>
        <p:nvSpPr>
          <p:cNvPr id="1902" name="Google Shape;1902;p24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‘for’ é conhecido por ter começo e fim pré-definidos. Além disso, deve ter notado que a ‘condição’ dele é separada por ponto e vírgula ( ; ).</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Essas partes separadas são chamadas de expressões, será explicado por partes.</a:t>
            </a:r>
            <a:endParaRPr/>
          </a:p>
        </p:txBody>
      </p:sp>
      <p:pic>
        <p:nvPicPr>
          <p:cNvPr id="1903" name="Google Shape;1903;p246"/>
          <p:cNvPicPr preferRelativeResize="0"/>
          <p:nvPr/>
        </p:nvPicPr>
        <p:blipFill>
          <a:blip r:embed="rId3">
            <a:alphaModFix/>
          </a:blip>
          <a:stretch>
            <a:fillRect/>
          </a:stretch>
        </p:blipFill>
        <p:spPr>
          <a:xfrm>
            <a:off x="2300713" y="2524255"/>
            <a:ext cx="3763625" cy="224125"/>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8" name="Google Shape;1908;p24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Loops no Javascript: expressão 1</a:t>
            </a:r>
            <a:endParaRPr/>
          </a:p>
        </p:txBody>
      </p:sp>
      <p:sp>
        <p:nvSpPr>
          <p:cNvPr id="1909" name="Google Shape;1909;p24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Normalmente a expressão 1 é feita para declarar uma variável que será a contadora, por exemplo: </a:t>
            </a:r>
            <a:endParaRPr/>
          </a:p>
          <a:p>
            <a:pPr marL="0" lvl="0" indent="0" algn="l" rtl="0">
              <a:spcBef>
                <a:spcPts val="800"/>
              </a:spcBef>
              <a:spcAft>
                <a:spcPts val="0"/>
              </a:spcAft>
              <a:buNone/>
            </a:pPr>
            <a:endParaRPr/>
          </a:p>
          <a:p>
            <a:pPr marL="0" lvl="0" indent="0" algn="l" rtl="0">
              <a:spcBef>
                <a:spcPts val="800"/>
              </a:spcBef>
              <a:spcAft>
                <a:spcPts val="0"/>
              </a:spcAft>
              <a:buNone/>
            </a:pPr>
            <a:r>
              <a:rPr lang="pt-BR"/>
              <a:t>Pelo ‘for’ possuir o escopo de bloco, as variáveis que são declaradas com o ‘let’ dentro dele só podem ser usadas dentro do mesmo.</a:t>
            </a:r>
            <a:endParaRPr/>
          </a:p>
        </p:txBody>
      </p:sp>
      <p:pic>
        <p:nvPicPr>
          <p:cNvPr id="1910" name="Google Shape;1910;p247"/>
          <p:cNvPicPr preferRelativeResize="0"/>
          <p:nvPr/>
        </p:nvPicPr>
        <p:blipFill>
          <a:blip r:embed="rId3">
            <a:alphaModFix/>
          </a:blip>
          <a:stretch>
            <a:fillRect/>
          </a:stretch>
        </p:blipFill>
        <p:spPr>
          <a:xfrm>
            <a:off x="3635146" y="2144350"/>
            <a:ext cx="752475" cy="20955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24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Loops no Javascript: Expressão 2</a:t>
            </a:r>
            <a:endParaRPr/>
          </a:p>
        </p:txBody>
      </p:sp>
      <p:sp>
        <p:nvSpPr>
          <p:cNvPr id="1916" name="Google Shape;1916;p24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Muitas vezes, a expressão dois será avaliada para definir ‘até onde a expressão 1 vai’. Em outras palavras, ela define o número de repetições que o ‘for’ fará:</a:t>
            </a:r>
            <a:endParaRPr/>
          </a:p>
          <a:p>
            <a:pPr marL="0" lvl="0" indent="0" algn="l" rtl="0">
              <a:spcBef>
                <a:spcPts val="800"/>
              </a:spcBef>
              <a:spcAft>
                <a:spcPts val="0"/>
              </a:spcAft>
              <a:buNone/>
            </a:pPr>
            <a:endParaRPr/>
          </a:p>
          <a:p>
            <a:pPr marL="0" lvl="0" indent="0" algn="l" rtl="0">
              <a:spcBef>
                <a:spcPts val="800"/>
              </a:spcBef>
              <a:spcAft>
                <a:spcPts val="0"/>
              </a:spcAft>
              <a:buNone/>
            </a:pPr>
            <a:r>
              <a:rPr lang="pt-BR"/>
              <a:t>Nesse caso, está dizendo para repetir o laço enquanto ‘i’ for menor que 10.</a:t>
            </a:r>
            <a:endParaRPr/>
          </a:p>
        </p:txBody>
      </p:sp>
      <p:pic>
        <p:nvPicPr>
          <p:cNvPr id="1917" name="Google Shape;1917;p248"/>
          <p:cNvPicPr preferRelativeResize="0"/>
          <p:nvPr/>
        </p:nvPicPr>
        <p:blipFill>
          <a:blip r:embed="rId3">
            <a:alphaModFix/>
          </a:blip>
          <a:stretch>
            <a:fillRect/>
          </a:stretch>
        </p:blipFill>
        <p:spPr>
          <a:xfrm>
            <a:off x="3725633" y="2286000"/>
            <a:ext cx="571500" cy="266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Variáveis no Javascript</a:t>
            </a:r>
            <a:endParaRPr/>
          </a:p>
        </p:txBody>
      </p:sp>
      <p:sp>
        <p:nvSpPr>
          <p:cNvPr id="350" name="Google Shape;350;p5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que são variáveis?</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457200" lvl="0" indent="-298450" algn="l" rtl="0">
              <a:spcBef>
                <a:spcPts val="800"/>
              </a:spcBef>
              <a:spcAft>
                <a:spcPts val="0"/>
              </a:spcAft>
              <a:buSzPts val="1100"/>
              <a:buChar char="►"/>
            </a:pPr>
            <a:r>
              <a:rPr lang="pt-BR"/>
              <a:t>Pense nelas como uma espécie de gaveta para guardar coisas, como seus apontadores, borrachas, etc.</a:t>
            </a:r>
            <a:endParaRPr/>
          </a:p>
          <a:p>
            <a:pPr marL="457200" lvl="0" indent="-298450" algn="l" rtl="0">
              <a:spcBef>
                <a:spcPts val="0"/>
              </a:spcBef>
              <a:spcAft>
                <a:spcPts val="0"/>
              </a:spcAft>
              <a:buSzPts val="1100"/>
              <a:buChar char="►"/>
            </a:pPr>
            <a:r>
              <a:rPr lang="pt-BR"/>
              <a:t>Dessa forma, a variável é uma gaveta que serve para guardar textos, números, listas, entre outras coisas.</a:t>
            </a:r>
            <a:endParaRPr/>
          </a:p>
          <a:p>
            <a:pPr marL="457200" lvl="0" indent="-298450" algn="l" rtl="0">
              <a:spcBef>
                <a:spcPts val="0"/>
              </a:spcBef>
              <a:spcAft>
                <a:spcPts val="0"/>
              </a:spcAft>
              <a:buSzPts val="1100"/>
              <a:buChar char="►"/>
            </a:pPr>
            <a:r>
              <a:rPr lang="pt-BR"/>
              <a:t>Elas </a:t>
            </a:r>
            <a:r>
              <a:rPr lang="pt-BR" b="1"/>
              <a:t>recebem</a:t>
            </a:r>
            <a:r>
              <a:rPr lang="pt-BR"/>
              <a:t> seus valores através do operador de atribuição </a:t>
            </a:r>
            <a:endParaRPr/>
          </a:p>
          <a:p>
            <a:pPr marL="0" lvl="0" indent="457200" algn="l" rtl="0">
              <a:spcBef>
                <a:spcPts val="800"/>
              </a:spcBef>
              <a:spcAft>
                <a:spcPts val="0"/>
              </a:spcAft>
              <a:buNone/>
            </a:pPr>
            <a:r>
              <a:rPr lang="pt-BR"/>
              <a:t>( = ).</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24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Loops no Javascript: Expressão 3</a:t>
            </a:r>
            <a:endParaRPr/>
          </a:p>
        </p:txBody>
      </p:sp>
      <p:sp>
        <p:nvSpPr>
          <p:cNvPr id="1923" name="Google Shape;1923;p24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 última expressão é usada para definir se a variável definida na expressão 1 será incrementada ou decrementada.</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Graças a essas 3 expressões, o código executado dentro do ‘for’ pode ser apenas aquilo que queremos passar, sem necessidade  de se preocupar com incremento ou coisas do tipo, uma vez que todas condições são escritas no começo.</a:t>
            </a:r>
            <a:endParaRPr/>
          </a:p>
        </p:txBody>
      </p:sp>
      <p:pic>
        <p:nvPicPr>
          <p:cNvPr id="1924" name="Google Shape;1924;p249"/>
          <p:cNvPicPr preferRelativeResize="0"/>
          <p:nvPr/>
        </p:nvPicPr>
        <p:blipFill>
          <a:blip r:embed="rId3">
            <a:alphaModFix/>
          </a:blip>
          <a:stretch>
            <a:fillRect/>
          </a:stretch>
        </p:blipFill>
        <p:spPr>
          <a:xfrm>
            <a:off x="3938544" y="2167925"/>
            <a:ext cx="487975" cy="403825"/>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25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Loops no Javascript: For in </a:t>
            </a:r>
            <a:endParaRPr/>
          </a:p>
        </p:txBody>
      </p:sp>
      <p:sp>
        <p:nvSpPr>
          <p:cNvPr id="1930" name="Google Shape;1930;p25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Este loop serve apenas para objetos. Sua sintaxe é bem simples: </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A ‘const’ pessoa = {} define um objeto. Já o for(let x (serve como contadora) </a:t>
            </a:r>
            <a:r>
              <a:rPr lang="pt-BR" b="1"/>
              <a:t>in</a:t>
            </a:r>
            <a:r>
              <a:rPr lang="pt-BR"/>
              <a:t> nomeObjeto) irá configurar um loop em que o valor da contadora será incrementado automaticamente, Além disso, eles armazenam os </a:t>
            </a:r>
            <a:r>
              <a:rPr lang="pt-BR" b="1"/>
              <a:t>valores</a:t>
            </a:r>
            <a:r>
              <a:rPr lang="pt-BR"/>
              <a:t> (não as propriedades) do objeto dentro da variável ‘txt’, no final o código só exibe.</a:t>
            </a:r>
            <a:endParaRPr/>
          </a:p>
        </p:txBody>
      </p:sp>
      <p:pic>
        <p:nvPicPr>
          <p:cNvPr id="1931" name="Google Shape;1931;p250"/>
          <p:cNvPicPr preferRelativeResize="0"/>
          <p:nvPr/>
        </p:nvPicPr>
        <p:blipFill>
          <a:blip r:embed="rId3">
            <a:alphaModFix/>
          </a:blip>
          <a:stretch>
            <a:fillRect/>
          </a:stretch>
        </p:blipFill>
        <p:spPr>
          <a:xfrm>
            <a:off x="2841950" y="1940600"/>
            <a:ext cx="2528750" cy="1344950"/>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25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Break no Javascript:</a:t>
            </a:r>
            <a:endParaRPr/>
          </a:p>
        </p:txBody>
      </p:sp>
      <p:sp>
        <p:nvSpPr>
          <p:cNvPr id="1937" name="Google Shape;1937;p25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‘break’ pode ser usado fora do ‘switch’, onde é muito útil também nos laços de repetição. Dentro deles o ‘break’  serve justamente para encerrar o loop caso atinja tal determinada condição.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No caso ele parou no ‘3’ porque o incremento está no começo do ‘for’, além disso, o document.write() está embaixo da verificação, dessa forma, ele interrompe o loop antes de exibir o valor.</a:t>
            </a:r>
            <a:endParaRPr/>
          </a:p>
        </p:txBody>
      </p:sp>
      <p:pic>
        <p:nvPicPr>
          <p:cNvPr id="1938" name="Google Shape;1938;p251"/>
          <p:cNvPicPr preferRelativeResize="0"/>
          <p:nvPr/>
        </p:nvPicPr>
        <p:blipFill>
          <a:blip r:embed="rId3">
            <a:alphaModFix/>
          </a:blip>
          <a:stretch>
            <a:fillRect/>
          </a:stretch>
        </p:blipFill>
        <p:spPr>
          <a:xfrm>
            <a:off x="827475" y="2516271"/>
            <a:ext cx="3134375" cy="888750"/>
          </a:xfrm>
          <a:prstGeom prst="rect">
            <a:avLst/>
          </a:prstGeom>
          <a:noFill/>
          <a:ln>
            <a:noFill/>
          </a:ln>
        </p:spPr>
      </p:pic>
      <p:pic>
        <p:nvPicPr>
          <p:cNvPr id="1939" name="Google Shape;1939;p251"/>
          <p:cNvPicPr preferRelativeResize="0"/>
          <p:nvPr/>
        </p:nvPicPr>
        <p:blipFill>
          <a:blip r:embed="rId4">
            <a:alphaModFix/>
          </a:blip>
          <a:stretch>
            <a:fillRect/>
          </a:stretch>
        </p:blipFill>
        <p:spPr>
          <a:xfrm>
            <a:off x="3959002" y="2516275"/>
            <a:ext cx="152754" cy="888750"/>
          </a:xfrm>
          <a:prstGeom prst="rect">
            <a:avLst/>
          </a:prstGeom>
          <a:noFill/>
          <a:ln>
            <a:noFill/>
          </a:ln>
        </p:spPr>
      </p:pic>
      <p:pic>
        <p:nvPicPr>
          <p:cNvPr id="1940" name="Google Shape;1940;p251"/>
          <p:cNvPicPr preferRelativeResize="0"/>
          <p:nvPr/>
        </p:nvPicPr>
        <p:blipFill>
          <a:blip r:embed="rId5">
            <a:alphaModFix/>
          </a:blip>
          <a:stretch>
            <a:fillRect/>
          </a:stretch>
        </p:blipFill>
        <p:spPr>
          <a:xfrm>
            <a:off x="4328000" y="2492700"/>
            <a:ext cx="3448540" cy="935900"/>
          </a:xfrm>
          <a:prstGeom prst="rect">
            <a:avLst/>
          </a:prstGeom>
          <a:noFill/>
          <a:ln>
            <a:noFill/>
          </a:ln>
        </p:spPr>
      </p:pic>
      <p:pic>
        <p:nvPicPr>
          <p:cNvPr id="1941" name="Google Shape;1941;p251"/>
          <p:cNvPicPr preferRelativeResize="0"/>
          <p:nvPr/>
        </p:nvPicPr>
        <p:blipFill>
          <a:blip r:embed="rId6">
            <a:alphaModFix/>
          </a:blip>
          <a:stretch>
            <a:fillRect/>
          </a:stretch>
        </p:blipFill>
        <p:spPr>
          <a:xfrm>
            <a:off x="7776550" y="2516275"/>
            <a:ext cx="152750" cy="986925"/>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46" name="Google Shape;1946;p25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Continue no Javascript:</a:t>
            </a:r>
            <a:endParaRPr/>
          </a:p>
        </p:txBody>
      </p:sp>
      <p:sp>
        <p:nvSpPr>
          <p:cNvPr id="1947" name="Google Shape;1947;p25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Diferente do ‘break’ que encerra o loop quando a verificação de uma condição é verdadeira. O ‘continue’ “pula” essa condição, enquanto o loop funciona normalmente.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Neste caso, é obrigatório o ‘continue’ estar abaixo do document.write().</a:t>
            </a:r>
            <a:endParaRPr/>
          </a:p>
        </p:txBody>
      </p:sp>
      <p:pic>
        <p:nvPicPr>
          <p:cNvPr id="1948" name="Google Shape;1948;p252"/>
          <p:cNvPicPr preferRelativeResize="0"/>
          <p:nvPr/>
        </p:nvPicPr>
        <p:blipFill>
          <a:blip r:embed="rId3">
            <a:alphaModFix/>
          </a:blip>
          <a:stretch>
            <a:fillRect/>
          </a:stretch>
        </p:blipFill>
        <p:spPr>
          <a:xfrm>
            <a:off x="827486" y="2477750"/>
            <a:ext cx="3617664" cy="1050300"/>
          </a:xfrm>
          <a:prstGeom prst="rect">
            <a:avLst/>
          </a:prstGeom>
          <a:noFill/>
          <a:ln>
            <a:noFill/>
          </a:ln>
        </p:spPr>
      </p:pic>
      <p:pic>
        <p:nvPicPr>
          <p:cNvPr id="1949" name="Google Shape;1949;p252"/>
          <p:cNvPicPr preferRelativeResize="0"/>
          <p:nvPr/>
        </p:nvPicPr>
        <p:blipFill>
          <a:blip r:embed="rId4">
            <a:alphaModFix/>
          </a:blip>
          <a:stretch>
            <a:fillRect/>
          </a:stretch>
        </p:blipFill>
        <p:spPr>
          <a:xfrm>
            <a:off x="4445149" y="2477750"/>
            <a:ext cx="165843" cy="105030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953"/>
        <p:cNvGrpSpPr/>
        <p:nvPr/>
      </p:nvGrpSpPr>
      <p:grpSpPr>
        <a:xfrm>
          <a:off x="0" y="0"/>
          <a:ext cx="0" cy="0"/>
          <a:chOff x="0" y="0"/>
          <a:chExt cx="0" cy="0"/>
        </a:xfrm>
      </p:grpSpPr>
      <p:sp>
        <p:nvSpPr>
          <p:cNvPr id="1954" name="Google Shape;1954;p25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Conjuntos no Javascript</a:t>
            </a:r>
            <a:endParaRPr/>
          </a:p>
        </p:txBody>
      </p:sp>
      <p:sp>
        <p:nvSpPr>
          <p:cNvPr id="1955" name="Google Shape;1955;p25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Um conjunto no Javascript é uma coleção de valores exclusivos, onde cada valor só pode ser armazenado uma única vez, sem repetição.</a:t>
            </a:r>
            <a:endParaRPr/>
          </a:p>
          <a:p>
            <a:pPr marL="0" lvl="0" indent="0" algn="l" rtl="0">
              <a:spcBef>
                <a:spcPts val="800"/>
              </a:spcBef>
              <a:spcAft>
                <a:spcPts val="0"/>
              </a:spcAft>
              <a:buNone/>
            </a:pPr>
            <a:r>
              <a:rPr lang="pt-BR"/>
              <a:t>Alguns métodos essenciais de conjunto:</a:t>
            </a:r>
            <a:endParaRPr/>
          </a:p>
        </p:txBody>
      </p:sp>
      <p:pic>
        <p:nvPicPr>
          <p:cNvPr id="1956" name="Google Shape;1956;p253"/>
          <p:cNvPicPr preferRelativeResize="0"/>
          <p:nvPr/>
        </p:nvPicPr>
        <p:blipFill>
          <a:blip r:embed="rId3">
            <a:alphaModFix/>
          </a:blip>
          <a:stretch>
            <a:fillRect/>
          </a:stretch>
        </p:blipFill>
        <p:spPr>
          <a:xfrm>
            <a:off x="1376721" y="2656171"/>
            <a:ext cx="5611600" cy="155840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sp>
        <p:nvSpPr>
          <p:cNvPr id="1961" name="Google Shape;1961;p25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Conjuntos no Javascript: criando um conjunto</a:t>
            </a:r>
            <a:endParaRPr/>
          </a:p>
        </p:txBody>
      </p:sp>
      <p:sp>
        <p:nvSpPr>
          <p:cNvPr id="1962" name="Google Shape;1962;p25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Para usar um conjunto, basta transformar um array no mesmo através do código ‘new Set()’, com o valores do array dentro.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Para adicionar valores, use o método ‘add()’ cuja sintaxe é a mesma dos métodos anteriores:</a:t>
            </a:r>
            <a:endParaRPr/>
          </a:p>
          <a:p>
            <a:pPr marL="0" lvl="0" indent="0" algn="l" rtl="0">
              <a:spcBef>
                <a:spcPts val="800"/>
              </a:spcBef>
              <a:spcAft>
                <a:spcPts val="0"/>
              </a:spcAft>
              <a:buNone/>
            </a:pPr>
            <a:endParaRPr/>
          </a:p>
        </p:txBody>
      </p:sp>
      <p:pic>
        <p:nvPicPr>
          <p:cNvPr id="1963" name="Google Shape;1963;p254"/>
          <p:cNvPicPr preferRelativeResize="0"/>
          <p:nvPr/>
        </p:nvPicPr>
        <p:blipFill>
          <a:blip r:embed="rId3">
            <a:alphaModFix/>
          </a:blip>
          <a:stretch>
            <a:fillRect/>
          </a:stretch>
        </p:blipFill>
        <p:spPr>
          <a:xfrm>
            <a:off x="827475" y="2267050"/>
            <a:ext cx="3744525" cy="257068"/>
          </a:xfrm>
          <a:prstGeom prst="rect">
            <a:avLst/>
          </a:prstGeom>
          <a:noFill/>
          <a:ln>
            <a:noFill/>
          </a:ln>
        </p:spPr>
      </p:pic>
      <p:pic>
        <p:nvPicPr>
          <p:cNvPr id="1964" name="Google Shape;1964;p254"/>
          <p:cNvPicPr preferRelativeResize="0"/>
          <p:nvPr/>
        </p:nvPicPr>
        <p:blipFill>
          <a:blip r:embed="rId4">
            <a:alphaModFix/>
          </a:blip>
          <a:stretch>
            <a:fillRect/>
          </a:stretch>
        </p:blipFill>
        <p:spPr>
          <a:xfrm>
            <a:off x="827475" y="3385525"/>
            <a:ext cx="3048000" cy="933450"/>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968"/>
        <p:cNvGrpSpPr/>
        <p:nvPr/>
      </p:nvGrpSpPr>
      <p:grpSpPr>
        <a:xfrm>
          <a:off x="0" y="0"/>
          <a:ext cx="0" cy="0"/>
          <a:chOff x="0" y="0"/>
          <a:chExt cx="0" cy="0"/>
        </a:xfrm>
      </p:grpSpPr>
      <p:sp>
        <p:nvSpPr>
          <p:cNvPr id="1969" name="Google Shape;1969;p25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Conjuntos no Javascript: variáveis</a:t>
            </a:r>
            <a:endParaRPr/>
          </a:p>
        </p:txBody>
      </p:sp>
      <p:sp>
        <p:nvSpPr>
          <p:cNvPr id="1970" name="Google Shape;1970;p25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Com o conjunto também é possível armazenar o valor de variáveis diretamente. Há algumas formas de fazer isso, porém a mais recomendada é através do método ‘add()’.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Caso você adicione elementos iguais, somente o primeiro adicionado será salvo.</a:t>
            </a:r>
            <a:endParaRPr/>
          </a:p>
        </p:txBody>
      </p:sp>
      <p:pic>
        <p:nvPicPr>
          <p:cNvPr id="1971" name="Google Shape;1971;p255"/>
          <p:cNvPicPr preferRelativeResize="0"/>
          <p:nvPr/>
        </p:nvPicPr>
        <p:blipFill>
          <a:blip r:embed="rId3">
            <a:alphaModFix/>
          </a:blip>
          <a:stretch>
            <a:fillRect/>
          </a:stretch>
        </p:blipFill>
        <p:spPr>
          <a:xfrm>
            <a:off x="827463" y="2384000"/>
            <a:ext cx="2200275" cy="1619250"/>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25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Map no Javascript: </a:t>
            </a:r>
            <a:endParaRPr/>
          </a:p>
        </p:txBody>
      </p:sp>
      <p:sp>
        <p:nvSpPr>
          <p:cNvPr id="1977" name="Google Shape;1977;p25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Um mapa é formado por pares de ‘índice-valor’ onde os índices podem ser qualquer tipo de dado.</a:t>
            </a:r>
            <a:endParaRPr/>
          </a:p>
          <a:p>
            <a:pPr marL="0" lvl="0" indent="0" algn="l" rtl="0">
              <a:spcBef>
                <a:spcPts val="800"/>
              </a:spcBef>
              <a:spcAft>
                <a:spcPts val="0"/>
              </a:spcAft>
              <a:buNone/>
            </a:pPr>
            <a:r>
              <a:rPr lang="pt-BR"/>
              <a:t>Para criar um mapa, deve transformar um array em um da mesma forma que o conjunto. No entanto, cada valor do mapa será coberto de colchetes. Por exemplo:</a:t>
            </a:r>
            <a:endParaRPr/>
          </a:p>
        </p:txBody>
      </p:sp>
      <p:pic>
        <p:nvPicPr>
          <p:cNvPr id="1978" name="Google Shape;1978;p256"/>
          <p:cNvPicPr preferRelativeResize="0"/>
          <p:nvPr/>
        </p:nvPicPr>
        <p:blipFill>
          <a:blip r:embed="rId3">
            <a:alphaModFix/>
          </a:blip>
          <a:stretch>
            <a:fillRect/>
          </a:stretch>
        </p:blipFill>
        <p:spPr>
          <a:xfrm>
            <a:off x="3153825" y="2992213"/>
            <a:ext cx="2057400" cy="904875"/>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sp>
        <p:nvSpPr>
          <p:cNvPr id="1983" name="Google Shape;1983;p25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Map no Javascript: alguns métodos essenciais</a:t>
            </a:r>
            <a:endParaRPr/>
          </a:p>
        </p:txBody>
      </p:sp>
      <p:sp>
        <p:nvSpPr>
          <p:cNvPr id="1984" name="Google Shape;1984;p25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1985" name="Google Shape;1985;p257"/>
          <p:cNvPicPr preferRelativeResize="0"/>
          <p:nvPr/>
        </p:nvPicPr>
        <p:blipFill>
          <a:blip r:embed="rId3">
            <a:alphaModFix/>
          </a:blip>
          <a:stretch>
            <a:fillRect/>
          </a:stretch>
        </p:blipFill>
        <p:spPr>
          <a:xfrm>
            <a:off x="827475" y="1594650"/>
            <a:ext cx="6710099" cy="3036797"/>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sp>
        <p:nvSpPr>
          <p:cNvPr id="1990" name="Google Shape;1990;p25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Map no Javascript: adicionando dados com set()</a:t>
            </a:r>
            <a:endParaRPr/>
          </a:p>
        </p:txBody>
      </p:sp>
      <p:sp>
        <p:nvSpPr>
          <p:cNvPr id="1991" name="Google Shape;1991;p25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É possível estar adicionando mais dados fora do ‘Map’ com o método ‘set()’, da seguinte forma:</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Repare que o método ‘get’ exibe os </a:t>
            </a:r>
            <a:r>
              <a:rPr lang="pt-BR" b="1"/>
              <a:t>valores</a:t>
            </a:r>
            <a:r>
              <a:rPr lang="pt-BR"/>
              <a:t> através do </a:t>
            </a:r>
            <a:r>
              <a:rPr lang="pt-BR" b="1"/>
              <a:t>índice</a:t>
            </a:r>
            <a:r>
              <a:rPr lang="pt-BR"/>
              <a:t> informado.</a:t>
            </a:r>
            <a:endParaRPr/>
          </a:p>
        </p:txBody>
      </p:sp>
      <p:pic>
        <p:nvPicPr>
          <p:cNvPr id="1992" name="Google Shape;1992;p258"/>
          <p:cNvPicPr preferRelativeResize="0"/>
          <p:nvPr/>
        </p:nvPicPr>
        <p:blipFill>
          <a:blip r:embed="rId3">
            <a:alphaModFix/>
          </a:blip>
          <a:stretch>
            <a:fillRect/>
          </a:stretch>
        </p:blipFill>
        <p:spPr>
          <a:xfrm>
            <a:off x="827463" y="2166638"/>
            <a:ext cx="5095875" cy="1266825"/>
          </a:xfrm>
          <a:prstGeom prst="rect">
            <a:avLst/>
          </a:prstGeom>
          <a:noFill/>
          <a:ln>
            <a:noFill/>
          </a:ln>
        </p:spPr>
      </p:pic>
      <p:pic>
        <p:nvPicPr>
          <p:cNvPr id="1993" name="Google Shape;1993;p258"/>
          <p:cNvPicPr preferRelativeResize="0"/>
          <p:nvPr/>
        </p:nvPicPr>
        <p:blipFill>
          <a:blip r:embed="rId4">
            <a:alphaModFix/>
          </a:blip>
          <a:stretch>
            <a:fillRect/>
          </a:stretch>
        </p:blipFill>
        <p:spPr>
          <a:xfrm>
            <a:off x="5923347" y="2166650"/>
            <a:ext cx="442225" cy="348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Variáveis no Javascript: palavras-chave</a:t>
            </a:r>
            <a:endParaRPr/>
          </a:p>
        </p:txBody>
      </p:sp>
      <p:sp>
        <p:nvSpPr>
          <p:cNvPr id="356" name="Google Shape;356;p5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Existem 4 maneiras de declarar uma variável no javascript, sendo elas: </a:t>
            </a:r>
            <a:endParaRPr/>
          </a:p>
          <a:p>
            <a:pPr marL="0" lvl="0" indent="0" algn="l" rtl="0">
              <a:spcBef>
                <a:spcPts val="800"/>
              </a:spcBef>
              <a:spcAft>
                <a:spcPts val="0"/>
              </a:spcAft>
              <a:buNone/>
            </a:pPr>
            <a:endParaRPr/>
          </a:p>
          <a:p>
            <a:pPr marL="457200" lvl="0" indent="-298450" algn="l" rtl="0">
              <a:spcBef>
                <a:spcPts val="800"/>
              </a:spcBef>
              <a:spcAft>
                <a:spcPts val="0"/>
              </a:spcAft>
              <a:buSzPts val="1100"/>
              <a:buChar char="►"/>
            </a:pPr>
            <a:r>
              <a:rPr lang="pt-BR"/>
              <a:t>var.</a:t>
            </a:r>
            <a:endParaRPr/>
          </a:p>
          <a:p>
            <a:pPr marL="457200" lvl="0" indent="-298450" algn="l" rtl="0">
              <a:spcBef>
                <a:spcPts val="0"/>
              </a:spcBef>
              <a:spcAft>
                <a:spcPts val="0"/>
              </a:spcAft>
              <a:buSzPts val="1100"/>
              <a:buChar char="►"/>
            </a:pPr>
            <a:r>
              <a:rPr lang="pt-BR"/>
              <a:t>let.</a:t>
            </a:r>
            <a:endParaRPr/>
          </a:p>
          <a:p>
            <a:pPr marL="457200" lvl="0" indent="-298450" algn="l" rtl="0">
              <a:spcBef>
                <a:spcPts val="0"/>
              </a:spcBef>
              <a:spcAft>
                <a:spcPts val="0"/>
              </a:spcAft>
              <a:buSzPts val="1100"/>
              <a:buChar char="►"/>
            </a:pPr>
            <a:r>
              <a:rPr lang="pt-BR"/>
              <a:t>const.</a:t>
            </a:r>
            <a:endParaRPr/>
          </a:p>
          <a:p>
            <a:pPr marL="457200" lvl="0" indent="-298450" algn="l" rtl="0">
              <a:spcBef>
                <a:spcPts val="0"/>
              </a:spcBef>
              <a:spcAft>
                <a:spcPts val="0"/>
              </a:spcAft>
              <a:buSzPts val="1100"/>
              <a:buChar char="►"/>
            </a:pPr>
            <a:r>
              <a:rPr lang="pt-BR"/>
              <a:t>Não usando nada (Não é recomendado).</a:t>
            </a:r>
            <a:endParaRPr/>
          </a:p>
          <a:p>
            <a:pPr marL="0" lvl="0" indent="0" algn="l" rtl="0">
              <a:spcBef>
                <a:spcPts val="800"/>
              </a:spcBef>
              <a:spcAft>
                <a:spcPts val="0"/>
              </a:spcAft>
              <a:buNone/>
            </a:pPr>
            <a:endParaRPr/>
          </a:p>
          <a:p>
            <a:pPr marL="0" lvl="0" indent="0" algn="l" rtl="0">
              <a:spcBef>
                <a:spcPts val="800"/>
              </a:spcBef>
              <a:spcAft>
                <a:spcPts val="0"/>
              </a:spcAft>
              <a:buNone/>
            </a:pPr>
            <a:r>
              <a:rPr lang="pt-BR"/>
              <a:t>A palavra ‘var’ só é recomendada para navegadores antigos que não conseguiram suportar a atualização do javascript em 2015 quando foram incluídas as palavras ‘let’ e ‘const’.</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25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Map no Javascript: alterando valores com set()</a:t>
            </a:r>
            <a:endParaRPr/>
          </a:p>
        </p:txBody>
      </p:sp>
      <p:sp>
        <p:nvSpPr>
          <p:cNvPr id="1999" name="Google Shape;1999;p25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Além de adicionar valores, o ‘set’ também pode sobrescrevê-los, através do ‘índice’ do valor.</a:t>
            </a:r>
            <a:endParaRPr/>
          </a:p>
        </p:txBody>
      </p:sp>
      <p:pic>
        <p:nvPicPr>
          <p:cNvPr id="2000" name="Google Shape;2000;p259"/>
          <p:cNvPicPr preferRelativeResize="0"/>
          <p:nvPr/>
        </p:nvPicPr>
        <p:blipFill>
          <a:blip r:embed="rId3">
            <a:alphaModFix/>
          </a:blip>
          <a:stretch>
            <a:fillRect/>
          </a:stretch>
        </p:blipFill>
        <p:spPr>
          <a:xfrm>
            <a:off x="1582200" y="2397450"/>
            <a:ext cx="5200650" cy="1619250"/>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004"/>
        <p:cNvGrpSpPr/>
        <p:nvPr/>
      </p:nvGrpSpPr>
      <p:grpSpPr>
        <a:xfrm>
          <a:off x="0" y="0"/>
          <a:ext cx="0" cy="0"/>
          <a:chOff x="0" y="0"/>
          <a:chExt cx="0" cy="0"/>
        </a:xfrm>
      </p:grpSpPr>
      <p:sp>
        <p:nvSpPr>
          <p:cNvPr id="2005" name="Google Shape;2005;p26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Map no Javascript: retornando valores com get()</a:t>
            </a:r>
            <a:endParaRPr/>
          </a:p>
        </p:txBody>
      </p:sp>
      <p:sp>
        <p:nvSpPr>
          <p:cNvPr id="2006" name="Google Shape;2006;p26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método ‘get()’ consegue estar retornando um valor ao ter seu índice informado entre parênteses, por exemplo:</a:t>
            </a:r>
            <a:endParaRPr/>
          </a:p>
        </p:txBody>
      </p:sp>
      <p:pic>
        <p:nvPicPr>
          <p:cNvPr id="2007" name="Google Shape;2007;p260"/>
          <p:cNvPicPr preferRelativeResize="0"/>
          <p:nvPr/>
        </p:nvPicPr>
        <p:blipFill>
          <a:blip r:embed="rId3">
            <a:alphaModFix/>
          </a:blip>
          <a:stretch>
            <a:fillRect/>
          </a:stretch>
        </p:blipFill>
        <p:spPr>
          <a:xfrm>
            <a:off x="827475" y="2314056"/>
            <a:ext cx="4988728" cy="257700"/>
          </a:xfrm>
          <a:prstGeom prst="rect">
            <a:avLst/>
          </a:prstGeom>
          <a:noFill/>
          <a:ln>
            <a:noFill/>
          </a:ln>
        </p:spPr>
      </p:pic>
      <p:pic>
        <p:nvPicPr>
          <p:cNvPr id="2008" name="Google Shape;2008;p260"/>
          <p:cNvPicPr preferRelativeResize="0"/>
          <p:nvPr/>
        </p:nvPicPr>
        <p:blipFill>
          <a:blip r:embed="rId4">
            <a:alphaModFix/>
          </a:blip>
          <a:stretch>
            <a:fillRect/>
          </a:stretch>
        </p:blipFill>
        <p:spPr>
          <a:xfrm>
            <a:off x="5816198" y="2314050"/>
            <a:ext cx="369743" cy="257700"/>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3" name="Google Shape;2013;p26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Map no Javascript: size</a:t>
            </a:r>
            <a:endParaRPr/>
          </a:p>
        </p:txBody>
      </p:sp>
      <p:sp>
        <p:nvSpPr>
          <p:cNvPr id="2014" name="Google Shape;2014;p26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 propriedade ‘size’ funciona como uma espécie de ‘length’, cuja mesma irá dizer quantos elementos o Map possui. Por exemplo:</a:t>
            </a:r>
            <a:endParaRPr/>
          </a:p>
        </p:txBody>
      </p:sp>
      <p:pic>
        <p:nvPicPr>
          <p:cNvPr id="2015" name="Google Shape;2015;p261"/>
          <p:cNvPicPr preferRelativeResize="0"/>
          <p:nvPr/>
        </p:nvPicPr>
        <p:blipFill>
          <a:blip r:embed="rId3">
            <a:alphaModFix/>
          </a:blip>
          <a:stretch>
            <a:fillRect/>
          </a:stretch>
        </p:blipFill>
        <p:spPr>
          <a:xfrm>
            <a:off x="827475" y="2493925"/>
            <a:ext cx="4476750" cy="1238250"/>
          </a:xfrm>
          <a:prstGeom prst="rect">
            <a:avLst/>
          </a:prstGeom>
          <a:noFill/>
          <a:ln>
            <a:noFill/>
          </a:ln>
        </p:spPr>
      </p:pic>
      <p:pic>
        <p:nvPicPr>
          <p:cNvPr id="2016" name="Google Shape;2016;p261"/>
          <p:cNvPicPr preferRelativeResize="0"/>
          <p:nvPr/>
        </p:nvPicPr>
        <p:blipFill>
          <a:blip r:embed="rId4">
            <a:alphaModFix/>
          </a:blip>
          <a:stretch>
            <a:fillRect/>
          </a:stretch>
        </p:blipFill>
        <p:spPr>
          <a:xfrm>
            <a:off x="5304216" y="2868600"/>
            <a:ext cx="407425" cy="488900"/>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p26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Map no Javascript: removendo elementos com delete()</a:t>
            </a:r>
            <a:endParaRPr/>
          </a:p>
        </p:txBody>
      </p:sp>
      <p:sp>
        <p:nvSpPr>
          <p:cNvPr id="2022" name="Google Shape;2022;p26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método ‘delete()’ serve para estar deletando elementos após informar o índice do mesmo. Por exemplo:</a:t>
            </a:r>
            <a:endParaRPr/>
          </a:p>
        </p:txBody>
      </p:sp>
      <p:pic>
        <p:nvPicPr>
          <p:cNvPr id="2023" name="Google Shape;2023;p262"/>
          <p:cNvPicPr preferRelativeResize="0"/>
          <p:nvPr/>
        </p:nvPicPr>
        <p:blipFill>
          <a:blip r:embed="rId3">
            <a:alphaModFix/>
          </a:blip>
          <a:stretch>
            <a:fillRect/>
          </a:stretch>
        </p:blipFill>
        <p:spPr>
          <a:xfrm>
            <a:off x="827463" y="2322475"/>
            <a:ext cx="4524375" cy="1581150"/>
          </a:xfrm>
          <a:prstGeom prst="rect">
            <a:avLst/>
          </a:prstGeom>
          <a:noFill/>
          <a:ln>
            <a:noFill/>
          </a:ln>
        </p:spPr>
      </p:pic>
      <p:pic>
        <p:nvPicPr>
          <p:cNvPr id="2024" name="Google Shape;2024;p262"/>
          <p:cNvPicPr preferRelativeResize="0"/>
          <p:nvPr/>
        </p:nvPicPr>
        <p:blipFill>
          <a:blip r:embed="rId4">
            <a:alphaModFix/>
          </a:blip>
          <a:stretch>
            <a:fillRect/>
          </a:stretch>
        </p:blipFill>
        <p:spPr>
          <a:xfrm>
            <a:off x="5351844" y="2925113"/>
            <a:ext cx="326850" cy="375875"/>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sp>
        <p:nvSpPr>
          <p:cNvPr id="2029" name="Google Shape;2029;p26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Map no Javascript: verificando elementos com has()</a:t>
            </a:r>
            <a:endParaRPr/>
          </a:p>
        </p:txBody>
      </p:sp>
      <p:sp>
        <p:nvSpPr>
          <p:cNvPr id="2030" name="Google Shape;2030;p26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Com o método ‘has()’ é possível verificar se determinado elemento existe após ter seu índice informado dentro de parênteses. Caso este elemento exista, o ‘has()’ retorna ‘true’, caso não, retorna ‘false’. Por exemplo:</a:t>
            </a:r>
            <a:endParaRPr/>
          </a:p>
        </p:txBody>
      </p:sp>
      <p:pic>
        <p:nvPicPr>
          <p:cNvPr id="2031" name="Google Shape;2031;p263"/>
          <p:cNvPicPr preferRelativeResize="0"/>
          <p:nvPr/>
        </p:nvPicPr>
        <p:blipFill>
          <a:blip r:embed="rId3">
            <a:alphaModFix/>
          </a:blip>
          <a:stretch>
            <a:fillRect/>
          </a:stretch>
        </p:blipFill>
        <p:spPr>
          <a:xfrm>
            <a:off x="827475" y="2571747"/>
            <a:ext cx="4206825" cy="973650"/>
          </a:xfrm>
          <a:prstGeom prst="rect">
            <a:avLst/>
          </a:prstGeom>
          <a:noFill/>
          <a:ln>
            <a:noFill/>
          </a:ln>
        </p:spPr>
      </p:pic>
      <p:pic>
        <p:nvPicPr>
          <p:cNvPr id="2032" name="Google Shape;2032;p263"/>
          <p:cNvPicPr preferRelativeResize="0"/>
          <p:nvPr/>
        </p:nvPicPr>
        <p:blipFill>
          <a:blip r:embed="rId4">
            <a:alphaModFix/>
          </a:blip>
          <a:stretch>
            <a:fillRect/>
          </a:stretch>
        </p:blipFill>
        <p:spPr>
          <a:xfrm>
            <a:off x="5034295" y="2886325"/>
            <a:ext cx="532425" cy="344500"/>
          </a:xfrm>
          <a:prstGeom prst="rect">
            <a:avLst/>
          </a:prstGeom>
          <a:noFill/>
          <a:ln>
            <a:noFill/>
          </a:ln>
        </p:spPr>
      </p:pic>
      <p:pic>
        <p:nvPicPr>
          <p:cNvPr id="2033" name="Google Shape;2033;p263"/>
          <p:cNvPicPr preferRelativeResize="0"/>
          <p:nvPr/>
        </p:nvPicPr>
        <p:blipFill>
          <a:blip r:embed="rId5">
            <a:alphaModFix/>
          </a:blip>
          <a:stretch>
            <a:fillRect/>
          </a:stretch>
        </p:blipFill>
        <p:spPr>
          <a:xfrm>
            <a:off x="827475" y="3793525"/>
            <a:ext cx="4206825" cy="835400"/>
          </a:xfrm>
          <a:prstGeom prst="rect">
            <a:avLst/>
          </a:prstGeom>
          <a:noFill/>
          <a:ln>
            <a:noFill/>
          </a:ln>
        </p:spPr>
      </p:pic>
      <p:pic>
        <p:nvPicPr>
          <p:cNvPr id="2034" name="Google Shape;2034;p263"/>
          <p:cNvPicPr preferRelativeResize="0"/>
          <p:nvPr/>
        </p:nvPicPr>
        <p:blipFill>
          <a:blip r:embed="rId6">
            <a:alphaModFix/>
          </a:blip>
          <a:stretch>
            <a:fillRect/>
          </a:stretch>
        </p:blipFill>
        <p:spPr>
          <a:xfrm>
            <a:off x="5034296" y="4006450"/>
            <a:ext cx="532425" cy="409558"/>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p26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Diferença de objetos e mapas no Javascript:</a:t>
            </a:r>
            <a:endParaRPr/>
          </a:p>
        </p:txBody>
      </p:sp>
      <p:sp>
        <p:nvSpPr>
          <p:cNvPr id="2040" name="Google Shape;2040;p26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2041" name="Google Shape;2041;p264"/>
          <p:cNvPicPr preferRelativeResize="0"/>
          <p:nvPr/>
        </p:nvPicPr>
        <p:blipFill>
          <a:blip r:embed="rId3">
            <a:alphaModFix/>
          </a:blip>
          <a:stretch>
            <a:fillRect/>
          </a:stretch>
        </p:blipFill>
        <p:spPr>
          <a:xfrm>
            <a:off x="827475" y="2174094"/>
            <a:ext cx="6710099" cy="1877906"/>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p26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Map no Javascript: exibindo todas as chaves com forEach()</a:t>
            </a:r>
            <a:endParaRPr/>
          </a:p>
        </p:txBody>
      </p:sp>
      <p:sp>
        <p:nvSpPr>
          <p:cNvPr id="2047" name="Google Shape;2047;p26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Será mostrado a imagem do resultado final primeiro para depois ser explicado em partes:</a:t>
            </a:r>
            <a:endParaRPr/>
          </a:p>
        </p:txBody>
      </p:sp>
      <p:pic>
        <p:nvPicPr>
          <p:cNvPr id="2048" name="Google Shape;2048;p265"/>
          <p:cNvPicPr preferRelativeResize="0"/>
          <p:nvPr/>
        </p:nvPicPr>
        <p:blipFill>
          <a:blip r:embed="rId3">
            <a:alphaModFix/>
          </a:blip>
          <a:stretch>
            <a:fillRect/>
          </a:stretch>
        </p:blipFill>
        <p:spPr>
          <a:xfrm>
            <a:off x="827472" y="2315797"/>
            <a:ext cx="3210325" cy="1780200"/>
          </a:xfrm>
          <a:prstGeom prst="rect">
            <a:avLst/>
          </a:prstGeom>
          <a:noFill/>
          <a:ln>
            <a:noFill/>
          </a:ln>
        </p:spPr>
      </p:pic>
      <p:pic>
        <p:nvPicPr>
          <p:cNvPr id="2049" name="Google Shape;2049;p265"/>
          <p:cNvPicPr preferRelativeResize="0"/>
          <p:nvPr/>
        </p:nvPicPr>
        <p:blipFill>
          <a:blip r:embed="rId4">
            <a:alphaModFix/>
          </a:blip>
          <a:stretch>
            <a:fillRect/>
          </a:stretch>
        </p:blipFill>
        <p:spPr>
          <a:xfrm>
            <a:off x="4037797" y="2960467"/>
            <a:ext cx="1321550" cy="490875"/>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26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Map no Javascript: explicando código do forEach</a:t>
            </a:r>
            <a:endParaRPr/>
          </a:p>
        </p:txBody>
      </p:sp>
      <p:sp>
        <p:nvSpPr>
          <p:cNvPr id="2055" name="Google Shape;2055;p26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Primeiro, é declarado o próprio ‘Map’ com seus índices e valores, lembrando que todos os elementos do ‘Map’ vão ficar dentro de um parêntese e colchetes.</a:t>
            </a:r>
            <a:endParaRPr/>
          </a:p>
          <a:p>
            <a:pPr marL="0" lvl="0" indent="0" algn="l" rtl="0">
              <a:spcBef>
                <a:spcPts val="800"/>
              </a:spcBef>
              <a:spcAft>
                <a:spcPts val="0"/>
              </a:spcAft>
              <a:buNone/>
            </a:pPr>
            <a:r>
              <a:rPr lang="pt-BR"/>
              <a:t>Após isso, cada elemento deverá ser coberto de colchetes também.</a:t>
            </a:r>
            <a:endParaRPr/>
          </a:p>
        </p:txBody>
      </p:sp>
      <p:pic>
        <p:nvPicPr>
          <p:cNvPr id="2056" name="Google Shape;2056;p266"/>
          <p:cNvPicPr preferRelativeResize="0"/>
          <p:nvPr/>
        </p:nvPicPr>
        <p:blipFill>
          <a:blip r:embed="rId3">
            <a:alphaModFix/>
          </a:blip>
          <a:stretch>
            <a:fillRect/>
          </a:stretch>
        </p:blipFill>
        <p:spPr>
          <a:xfrm>
            <a:off x="3049050" y="1539700"/>
            <a:ext cx="2266950" cy="7810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26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Map no Javascript: explicando o código do forEach()</a:t>
            </a:r>
            <a:endParaRPr/>
          </a:p>
        </p:txBody>
      </p:sp>
      <p:sp>
        <p:nvSpPr>
          <p:cNvPr id="2062" name="Google Shape;2062;p26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Após declarar o ‘Map’, é declarado uma variável que irá receber os elementos dele.</a:t>
            </a:r>
            <a:endParaRPr/>
          </a:p>
          <a:p>
            <a:pPr marL="0" lvl="0" indent="0" algn="l" rtl="0">
              <a:spcBef>
                <a:spcPts val="800"/>
              </a:spcBef>
              <a:spcAft>
                <a:spcPts val="0"/>
              </a:spcAft>
              <a:buNone/>
            </a:pPr>
            <a:r>
              <a:rPr lang="pt-BR"/>
              <a:t>Logo em seguida, é usado o método ‘forEach()’ com uma função dentro de seus parênteses. Nesta função é informado 2 parâmetros, o valor e o índice (</a:t>
            </a:r>
            <a:r>
              <a:rPr lang="pt-BR" b="1"/>
              <a:t>OBS:</a:t>
            </a:r>
            <a:r>
              <a:rPr lang="pt-BR"/>
              <a:t> o índice deve estar por último nos parâmetros informados).</a:t>
            </a:r>
            <a:endParaRPr/>
          </a:p>
          <a:p>
            <a:pPr marL="0" lvl="0" indent="0" algn="l" rtl="0">
              <a:spcBef>
                <a:spcPts val="800"/>
              </a:spcBef>
              <a:spcAft>
                <a:spcPts val="0"/>
              </a:spcAft>
              <a:buNone/>
            </a:pPr>
            <a:r>
              <a:rPr lang="pt-BR"/>
              <a:t>Dentro da função, é dito que a variável ‘texto’ irá receber “de forma acumulada ( += )”, o índice, e depois o valor, por um ‘ = ‘ concatenado.</a:t>
            </a:r>
            <a:endParaRPr/>
          </a:p>
        </p:txBody>
      </p:sp>
      <p:pic>
        <p:nvPicPr>
          <p:cNvPr id="2063" name="Google Shape;2063;p267"/>
          <p:cNvPicPr preferRelativeResize="0"/>
          <p:nvPr/>
        </p:nvPicPr>
        <p:blipFill>
          <a:blip r:embed="rId3">
            <a:alphaModFix/>
          </a:blip>
          <a:stretch>
            <a:fillRect/>
          </a:stretch>
        </p:blipFill>
        <p:spPr>
          <a:xfrm>
            <a:off x="2690350" y="1539697"/>
            <a:ext cx="2642050" cy="69490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067"/>
        <p:cNvGrpSpPr/>
        <p:nvPr/>
      </p:nvGrpSpPr>
      <p:grpSpPr>
        <a:xfrm>
          <a:off x="0" y="0"/>
          <a:ext cx="0" cy="0"/>
          <a:chOff x="0" y="0"/>
          <a:chExt cx="0" cy="0"/>
        </a:xfrm>
      </p:grpSpPr>
      <p:sp>
        <p:nvSpPr>
          <p:cNvPr id="2068" name="Google Shape;2068;p26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Map no Javascript: explicando o código do forEach()</a:t>
            </a:r>
            <a:endParaRPr/>
          </a:p>
        </p:txBody>
      </p:sp>
      <p:sp>
        <p:nvSpPr>
          <p:cNvPr id="2069" name="Google Shape;2069;p26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Agora é só exibir a variável ‘texto’, pois ela possui todos os valores com seus respectivos índices do mapa.</a:t>
            </a:r>
            <a:endParaRPr/>
          </a:p>
        </p:txBody>
      </p:sp>
      <p:pic>
        <p:nvPicPr>
          <p:cNvPr id="2070" name="Google Shape;2070;p268"/>
          <p:cNvPicPr preferRelativeResize="0"/>
          <p:nvPr/>
        </p:nvPicPr>
        <p:blipFill>
          <a:blip r:embed="rId3">
            <a:alphaModFix/>
          </a:blip>
          <a:stretch>
            <a:fillRect/>
          </a:stretch>
        </p:blipFill>
        <p:spPr>
          <a:xfrm>
            <a:off x="827475" y="1539717"/>
            <a:ext cx="6710100" cy="3727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Variáveis no Javascript: var</a:t>
            </a:r>
            <a:endParaRPr/>
          </a:p>
        </p:txBody>
      </p:sp>
      <p:sp>
        <p:nvSpPr>
          <p:cNvPr id="362" name="Google Shape;362;p5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 palavra-chave ‘var’ deixou de ser recomendada, pois com ela é possível “criar” a mesma variável várias vezes em diversos lugares do código, o que pode acabar gerando alguns problemas futuros.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Para isso, ela foi substituída pela palavra-chave ‘let’, cuja mesma não pode “recriar” uma variável já declarada, mas pode atualizar seu valor. Por exemplo:</a:t>
            </a:r>
            <a:endParaRPr/>
          </a:p>
        </p:txBody>
      </p:sp>
      <p:pic>
        <p:nvPicPr>
          <p:cNvPr id="363" name="Google Shape;363;p54"/>
          <p:cNvPicPr preferRelativeResize="0"/>
          <p:nvPr/>
        </p:nvPicPr>
        <p:blipFill>
          <a:blip r:embed="rId3">
            <a:alphaModFix/>
          </a:blip>
          <a:stretch>
            <a:fillRect/>
          </a:stretch>
        </p:blipFill>
        <p:spPr>
          <a:xfrm>
            <a:off x="3353475" y="2571748"/>
            <a:ext cx="1658100" cy="489125"/>
          </a:xfrm>
          <a:prstGeom prst="rect">
            <a:avLst/>
          </a:prstGeom>
          <a:noFill/>
          <a:ln>
            <a:noFill/>
          </a:ln>
        </p:spPr>
      </p:pic>
      <p:pic>
        <p:nvPicPr>
          <p:cNvPr id="364" name="Google Shape;364;p54"/>
          <p:cNvPicPr preferRelativeResize="0"/>
          <p:nvPr/>
        </p:nvPicPr>
        <p:blipFill>
          <a:blip r:embed="rId4">
            <a:alphaModFix/>
          </a:blip>
          <a:stretch>
            <a:fillRect/>
          </a:stretch>
        </p:blipFill>
        <p:spPr>
          <a:xfrm>
            <a:off x="3353475" y="4054600"/>
            <a:ext cx="1658100" cy="540685"/>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sp>
        <p:nvSpPr>
          <p:cNvPr id="2075" name="Google Shape;2075;p26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Typeof no Javascript:</a:t>
            </a:r>
            <a:endParaRPr/>
          </a:p>
        </p:txBody>
      </p:sp>
      <p:sp>
        <p:nvSpPr>
          <p:cNvPr id="2076" name="Google Shape;2076;p26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Existem 5 tipos de dados que podem conter diferente valores:</a:t>
            </a:r>
            <a:endParaRPr/>
          </a:p>
          <a:p>
            <a:pPr marL="457200" lvl="0" indent="-298450" algn="l" rtl="0">
              <a:spcBef>
                <a:spcPts val="800"/>
              </a:spcBef>
              <a:spcAft>
                <a:spcPts val="0"/>
              </a:spcAft>
              <a:buSzPts val="1100"/>
              <a:buChar char="►"/>
            </a:pPr>
            <a:r>
              <a:rPr lang="pt-BR"/>
              <a:t>String</a:t>
            </a:r>
            <a:endParaRPr/>
          </a:p>
          <a:p>
            <a:pPr marL="457200" lvl="0" indent="-298450" algn="l" rtl="0">
              <a:spcBef>
                <a:spcPts val="0"/>
              </a:spcBef>
              <a:spcAft>
                <a:spcPts val="0"/>
              </a:spcAft>
              <a:buSzPts val="1100"/>
              <a:buChar char="►"/>
            </a:pPr>
            <a:r>
              <a:rPr lang="pt-BR"/>
              <a:t>Number</a:t>
            </a:r>
            <a:endParaRPr/>
          </a:p>
          <a:p>
            <a:pPr marL="457200" lvl="0" indent="-298450" algn="l" rtl="0">
              <a:spcBef>
                <a:spcPts val="0"/>
              </a:spcBef>
              <a:spcAft>
                <a:spcPts val="0"/>
              </a:spcAft>
              <a:buSzPts val="1100"/>
              <a:buChar char="►"/>
            </a:pPr>
            <a:r>
              <a:rPr lang="pt-BR"/>
              <a:t>Boolean</a:t>
            </a:r>
            <a:endParaRPr/>
          </a:p>
          <a:p>
            <a:pPr marL="457200" lvl="0" indent="-298450" algn="l" rtl="0">
              <a:spcBef>
                <a:spcPts val="0"/>
              </a:spcBef>
              <a:spcAft>
                <a:spcPts val="0"/>
              </a:spcAft>
              <a:buSzPts val="1100"/>
              <a:buChar char="►"/>
            </a:pPr>
            <a:r>
              <a:rPr lang="pt-BR"/>
              <a:t>Object</a:t>
            </a:r>
            <a:endParaRPr/>
          </a:p>
          <a:p>
            <a:pPr marL="457200" lvl="0" indent="-298450" algn="l" rtl="0">
              <a:spcBef>
                <a:spcPts val="0"/>
              </a:spcBef>
              <a:spcAft>
                <a:spcPts val="0"/>
              </a:spcAft>
              <a:buSzPts val="1100"/>
              <a:buChar char="►"/>
            </a:pPr>
            <a:r>
              <a:rPr lang="pt-BR"/>
              <a:t>Function</a:t>
            </a:r>
            <a:endParaRPr/>
          </a:p>
          <a:p>
            <a:pPr marL="0" lvl="0" indent="0" algn="l" rtl="0">
              <a:spcBef>
                <a:spcPts val="800"/>
              </a:spcBef>
              <a:spcAft>
                <a:spcPts val="0"/>
              </a:spcAft>
              <a:buNone/>
            </a:pPr>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081" name="Google Shape;2081;p27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Typeof no Javascript:</a:t>
            </a:r>
            <a:endParaRPr/>
          </a:p>
        </p:txBody>
      </p:sp>
      <p:sp>
        <p:nvSpPr>
          <p:cNvPr id="2082" name="Google Shape;2082;p27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Existem 6 tipos de objetos:</a:t>
            </a:r>
            <a:endParaRPr/>
          </a:p>
          <a:p>
            <a:pPr marL="457200" lvl="0" indent="-298450" algn="l" rtl="0">
              <a:spcBef>
                <a:spcPts val="800"/>
              </a:spcBef>
              <a:spcAft>
                <a:spcPts val="0"/>
              </a:spcAft>
              <a:buSzPts val="1100"/>
              <a:buChar char="►"/>
            </a:pPr>
            <a:r>
              <a:rPr lang="pt-BR"/>
              <a:t>Object</a:t>
            </a:r>
            <a:endParaRPr/>
          </a:p>
          <a:p>
            <a:pPr marL="457200" lvl="0" indent="-298450" algn="l" rtl="0">
              <a:spcBef>
                <a:spcPts val="0"/>
              </a:spcBef>
              <a:spcAft>
                <a:spcPts val="0"/>
              </a:spcAft>
              <a:buSzPts val="1100"/>
              <a:buChar char="►"/>
            </a:pPr>
            <a:r>
              <a:rPr lang="pt-BR"/>
              <a:t>Date</a:t>
            </a:r>
            <a:endParaRPr/>
          </a:p>
          <a:p>
            <a:pPr marL="457200" lvl="0" indent="-298450" algn="l" rtl="0">
              <a:spcBef>
                <a:spcPts val="0"/>
              </a:spcBef>
              <a:spcAft>
                <a:spcPts val="0"/>
              </a:spcAft>
              <a:buSzPts val="1100"/>
              <a:buChar char="►"/>
            </a:pPr>
            <a:r>
              <a:rPr lang="pt-BR"/>
              <a:t>Array</a:t>
            </a:r>
            <a:endParaRPr/>
          </a:p>
          <a:p>
            <a:pPr marL="457200" lvl="0" indent="-298450" algn="l" rtl="0">
              <a:spcBef>
                <a:spcPts val="0"/>
              </a:spcBef>
              <a:spcAft>
                <a:spcPts val="0"/>
              </a:spcAft>
              <a:buSzPts val="1100"/>
              <a:buChar char="►"/>
            </a:pPr>
            <a:r>
              <a:rPr lang="pt-BR"/>
              <a:t>String</a:t>
            </a:r>
            <a:endParaRPr/>
          </a:p>
          <a:p>
            <a:pPr marL="457200" lvl="0" indent="-298450" algn="l" rtl="0">
              <a:spcBef>
                <a:spcPts val="0"/>
              </a:spcBef>
              <a:spcAft>
                <a:spcPts val="0"/>
              </a:spcAft>
              <a:buSzPts val="1100"/>
              <a:buChar char="►"/>
            </a:pPr>
            <a:r>
              <a:rPr lang="pt-BR"/>
              <a:t>Number</a:t>
            </a:r>
            <a:endParaRPr/>
          </a:p>
          <a:p>
            <a:pPr marL="457200" lvl="0" indent="-298450" algn="l" rtl="0">
              <a:spcBef>
                <a:spcPts val="0"/>
              </a:spcBef>
              <a:spcAft>
                <a:spcPts val="0"/>
              </a:spcAft>
              <a:buSzPts val="1100"/>
              <a:buChar char="►"/>
            </a:pPr>
            <a:r>
              <a:rPr lang="pt-BR"/>
              <a:t>Boolean</a:t>
            </a:r>
            <a:endParaRPr/>
          </a:p>
          <a:p>
            <a:pPr marL="0" lvl="0" indent="0" algn="l" rtl="0">
              <a:spcBef>
                <a:spcPts val="800"/>
              </a:spcBef>
              <a:spcAft>
                <a:spcPts val="0"/>
              </a:spcAft>
              <a:buNone/>
            </a:pPr>
            <a:r>
              <a:rPr lang="pt-BR"/>
              <a:t>E existem 2 tipos de dados que não podem conter valores:</a:t>
            </a:r>
            <a:endParaRPr/>
          </a:p>
          <a:p>
            <a:pPr marL="457200" lvl="0" indent="-298450" algn="l" rtl="0">
              <a:spcBef>
                <a:spcPts val="800"/>
              </a:spcBef>
              <a:spcAft>
                <a:spcPts val="0"/>
              </a:spcAft>
              <a:buSzPts val="1100"/>
              <a:buChar char="►"/>
            </a:pPr>
            <a:r>
              <a:rPr lang="pt-BR"/>
              <a:t>null</a:t>
            </a:r>
            <a:endParaRPr/>
          </a:p>
          <a:p>
            <a:pPr marL="457200" lvl="0" indent="-298450" algn="l" rtl="0">
              <a:spcBef>
                <a:spcPts val="0"/>
              </a:spcBef>
              <a:spcAft>
                <a:spcPts val="0"/>
              </a:spcAft>
              <a:buSzPts val="1100"/>
              <a:buChar char="►"/>
            </a:pPr>
            <a:r>
              <a:rPr lang="pt-BR"/>
              <a:t>undefined</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27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Typeof no Javascript: operador</a:t>
            </a:r>
            <a:endParaRPr/>
          </a:p>
        </p:txBody>
      </p:sp>
      <p:sp>
        <p:nvSpPr>
          <p:cNvPr id="2088" name="Google Shape;2088;p271"/>
          <p:cNvSpPr txBox="1">
            <a:spLocks noGrp="1"/>
          </p:cNvSpPr>
          <p:nvPr>
            <p:ph type="body" idx="1"/>
          </p:nvPr>
        </p:nvSpPr>
        <p:spPr>
          <a:xfrm>
            <a:off x="828084" y="1484964"/>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Para identificá-los, você  pode usar o operador ‘typeof’.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No caso, apareceu que a variável ‘myCar’ é indefinido porque ela não recebeu um valor.</a:t>
            </a:r>
            <a:endParaRPr/>
          </a:p>
        </p:txBody>
      </p:sp>
      <p:pic>
        <p:nvPicPr>
          <p:cNvPr id="2089" name="Google Shape;2089;p271"/>
          <p:cNvPicPr preferRelativeResize="0"/>
          <p:nvPr/>
        </p:nvPicPr>
        <p:blipFill>
          <a:blip r:embed="rId3">
            <a:alphaModFix/>
          </a:blip>
          <a:stretch>
            <a:fillRect/>
          </a:stretch>
        </p:blipFill>
        <p:spPr>
          <a:xfrm>
            <a:off x="2007886" y="1861448"/>
            <a:ext cx="4006975" cy="1983400"/>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093"/>
        <p:cNvGrpSpPr/>
        <p:nvPr/>
      </p:nvGrpSpPr>
      <p:grpSpPr>
        <a:xfrm>
          <a:off x="0" y="0"/>
          <a:ext cx="0" cy="0"/>
          <a:chOff x="0" y="0"/>
          <a:chExt cx="0" cy="0"/>
        </a:xfrm>
      </p:grpSpPr>
      <p:sp>
        <p:nvSpPr>
          <p:cNvPr id="2094" name="Google Shape;2094;p27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Typeof no Javascript: dados primitivos</a:t>
            </a:r>
            <a:endParaRPr/>
          </a:p>
        </p:txBody>
      </p:sp>
      <p:sp>
        <p:nvSpPr>
          <p:cNvPr id="2095" name="Google Shape;2095;p27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Um dado primitivo é um tipo de dado que possui apenas seu valor sem qualquer método adicional ou concatenação. Os tipos de dados que podem se tornarem dados primitivos são: </a:t>
            </a:r>
            <a:endParaRPr/>
          </a:p>
          <a:p>
            <a:pPr marL="457200" lvl="0" indent="-298450" algn="l" rtl="0">
              <a:spcBef>
                <a:spcPts val="800"/>
              </a:spcBef>
              <a:spcAft>
                <a:spcPts val="0"/>
              </a:spcAft>
              <a:buSzPts val="1100"/>
              <a:buChar char="►"/>
            </a:pPr>
            <a:r>
              <a:rPr lang="pt-BR"/>
              <a:t>String</a:t>
            </a:r>
            <a:endParaRPr/>
          </a:p>
          <a:p>
            <a:pPr marL="457200" lvl="0" indent="-298450" algn="l" rtl="0">
              <a:spcBef>
                <a:spcPts val="0"/>
              </a:spcBef>
              <a:spcAft>
                <a:spcPts val="0"/>
              </a:spcAft>
              <a:buSzPts val="1100"/>
              <a:buChar char="►"/>
            </a:pPr>
            <a:r>
              <a:rPr lang="pt-BR"/>
              <a:t>Number</a:t>
            </a:r>
            <a:endParaRPr/>
          </a:p>
          <a:p>
            <a:pPr marL="457200" lvl="0" indent="-298450" algn="l" rtl="0">
              <a:spcBef>
                <a:spcPts val="0"/>
              </a:spcBef>
              <a:spcAft>
                <a:spcPts val="0"/>
              </a:spcAft>
              <a:buSzPts val="1100"/>
              <a:buChar char="►"/>
            </a:pPr>
            <a:r>
              <a:rPr lang="pt-BR"/>
              <a:t>Boolean</a:t>
            </a:r>
            <a:endParaRPr/>
          </a:p>
          <a:p>
            <a:pPr marL="457200" lvl="0" indent="-298450" algn="l" rtl="0">
              <a:spcBef>
                <a:spcPts val="0"/>
              </a:spcBef>
              <a:spcAft>
                <a:spcPts val="0"/>
              </a:spcAft>
              <a:buSzPts val="1100"/>
              <a:buChar char="►"/>
            </a:pPr>
            <a:r>
              <a:rPr lang="pt-BR"/>
              <a:t>Undefined</a:t>
            </a:r>
            <a:endParaRPr/>
          </a:p>
          <a:p>
            <a:pPr marL="0" lvl="0" indent="0" algn="l" rtl="0">
              <a:spcBef>
                <a:spcPts val="800"/>
              </a:spcBef>
              <a:spcAft>
                <a:spcPts val="0"/>
              </a:spcAft>
              <a:buNone/>
            </a:pPr>
            <a:r>
              <a:rPr lang="pt-BR"/>
              <a:t>Por exemplo:</a:t>
            </a:r>
            <a:endParaRPr/>
          </a:p>
        </p:txBody>
      </p:sp>
      <p:pic>
        <p:nvPicPr>
          <p:cNvPr id="2096" name="Google Shape;2096;p272"/>
          <p:cNvPicPr preferRelativeResize="0"/>
          <p:nvPr/>
        </p:nvPicPr>
        <p:blipFill>
          <a:blip r:embed="rId3">
            <a:alphaModFix/>
          </a:blip>
          <a:stretch>
            <a:fillRect/>
          </a:stretch>
        </p:blipFill>
        <p:spPr>
          <a:xfrm>
            <a:off x="1772598" y="3799448"/>
            <a:ext cx="4819863" cy="996375"/>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sp>
        <p:nvSpPr>
          <p:cNvPr id="2101" name="Google Shape;2101;p27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Typeof no Javascript: dados complexos</a:t>
            </a:r>
            <a:endParaRPr/>
          </a:p>
        </p:txBody>
      </p:sp>
      <p:sp>
        <p:nvSpPr>
          <p:cNvPr id="2102" name="Google Shape;2102;p27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operador ‘typeof’ pode retornar 2 dados complexos, sendo eles:</a:t>
            </a:r>
            <a:endParaRPr/>
          </a:p>
          <a:p>
            <a:pPr marL="457200" lvl="0" indent="-298450" algn="l" rtl="0">
              <a:spcBef>
                <a:spcPts val="800"/>
              </a:spcBef>
              <a:spcAft>
                <a:spcPts val="0"/>
              </a:spcAft>
              <a:buSzPts val="1100"/>
              <a:buChar char="►"/>
            </a:pPr>
            <a:r>
              <a:rPr lang="pt-BR"/>
              <a:t>Object</a:t>
            </a:r>
            <a:endParaRPr/>
          </a:p>
          <a:p>
            <a:pPr marL="457200" lvl="0" indent="-298450" algn="l" rtl="0">
              <a:spcBef>
                <a:spcPts val="0"/>
              </a:spcBef>
              <a:spcAft>
                <a:spcPts val="0"/>
              </a:spcAft>
              <a:buSzPts val="1100"/>
              <a:buChar char="►"/>
            </a:pPr>
            <a:r>
              <a:rPr lang="pt-BR"/>
              <a:t>Function</a:t>
            </a:r>
            <a:endParaRPr/>
          </a:p>
          <a:p>
            <a:pPr marL="0" lvl="0" indent="0" algn="l" rtl="0">
              <a:spcBef>
                <a:spcPts val="800"/>
              </a:spcBef>
              <a:spcAft>
                <a:spcPts val="0"/>
              </a:spcAft>
              <a:buNone/>
            </a:pPr>
            <a:r>
              <a:rPr lang="pt-BR"/>
              <a:t>O operador retorna ‘object’ para objetos, arrays e null. </a:t>
            </a:r>
            <a:endParaRPr/>
          </a:p>
          <a:p>
            <a:pPr marL="0" lvl="0" indent="0" algn="l" rtl="0">
              <a:spcBef>
                <a:spcPts val="800"/>
              </a:spcBef>
              <a:spcAft>
                <a:spcPts val="0"/>
              </a:spcAft>
              <a:buNone/>
            </a:pPr>
            <a:r>
              <a:rPr lang="pt-BR"/>
              <a:t>Mas o operador não retorna ‘object’ para funções.</a:t>
            </a:r>
            <a:endParaRPr/>
          </a:p>
          <a:p>
            <a:pPr marL="0" lvl="0" indent="0" algn="l" rtl="0">
              <a:spcBef>
                <a:spcPts val="800"/>
              </a:spcBef>
              <a:spcAft>
                <a:spcPts val="0"/>
              </a:spcAft>
              <a:buNone/>
            </a:pPr>
            <a:r>
              <a:rPr lang="pt-BR"/>
              <a:t>Por exemplo:</a:t>
            </a:r>
            <a:endParaRPr/>
          </a:p>
        </p:txBody>
      </p:sp>
      <p:pic>
        <p:nvPicPr>
          <p:cNvPr id="2103" name="Google Shape;2103;p273"/>
          <p:cNvPicPr preferRelativeResize="0"/>
          <p:nvPr/>
        </p:nvPicPr>
        <p:blipFill>
          <a:blip r:embed="rId3">
            <a:alphaModFix/>
          </a:blip>
          <a:stretch>
            <a:fillRect/>
          </a:stretch>
        </p:blipFill>
        <p:spPr>
          <a:xfrm>
            <a:off x="977350" y="3546138"/>
            <a:ext cx="6410325" cy="923925"/>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sp>
        <p:nvSpPr>
          <p:cNvPr id="2108" name="Google Shape;2108;p27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Conversão de dados no Javascript: </a:t>
            </a:r>
            <a:endParaRPr/>
          </a:p>
        </p:txBody>
      </p:sp>
      <p:sp>
        <p:nvSpPr>
          <p:cNvPr id="2109" name="Google Shape;2109;p27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As variáveis podem ser convertidas em uma nova variável com outro tipo de dado, existem 2 formas de fazer isso:</a:t>
            </a:r>
            <a:endParaRPr/>
          </a:p>
          <a:p>
            <a:pPr marL="457200" lvl="0" indent="-298450" algn="l" rtl="0">
              <a:spcBef>
                <a:spcPts val="800"/>
              </a:spcBef>
              <a:spcAft>
                <a:spcPts val="0"/>
              </a:spcAft>
              <a:buSzPts val="1100"/>
              <a:buChar char="►"/>
            </a:pPr>
            <a:r>
              <a:rPr lang="pt-BR"/>
              <a:t>Pelo uso de uma função.</a:t>
            </a:r>
            <a:endParaRPr/>
          </a:p>
          <a:p>
            <a:pPr marL="457200" lvl="0" indent="-298450" algn="l" rtl="0">
              <a:spcBef>
                <a:spcPts val="0"/>
              </a:spcBef>
              <a:spcAft>
                <a:spcPts val="0"/>
              </a:spcAft>
              <a:buSzPts val="1100"/>
              <a:buChar char="►"/>
            </a:pPr>
            <a:r>
              <a:rPr lang="pt-BR"/>
              <a:t>Automaticamente pelo próprio javascript.</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113"/>
        <p:cNvGrpSpPr/>
        <p:nvPr/>
      </p:nvGrpSpPr>
      <p:grpSpPr>
        <a:xfrm>
          <a:off x="0" y="0"/>
          <a:ext cx="0" cy="0"/>
          <a:chOff x="0" y="0"/>
          <a:chExt cx="0" cy="0"/>
        </a:xfrm>
      </p:grpSpPr>
      <p:sp>
        <p:nvSpPr>
          <p:cNvPr id="2114" name="Google Shape;2114;p27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Convertendo string em número.</a:t>
            </a:r>
            <a:endParaRPr/>
          </a:p>
        </p:txBody>
      </p:sp>
      <p:sp>
        <p:nvSpPr>
          <p:cNvPr id="2115" name="Google Shape;2115;p27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método global ‘Number()’ serve para converter boa parte dos tipos de string em números. Entre alguns exemplos podemos citar:</a:t>
            </a:r>
            <a:endParaRPr/>
          </a:p>
          <a:p>
            <a:pPr marL="457200" lvl="0" indent="-298450" algn="l" rtl="0">
              <a:spcBef>
                <a:spcPts val="800"/>
              </a:spcBef>
              <a:spcAft>
                <a:spcPts val="0"/>
              </a:spcAft>
              <a:buSzPts val="1100"/>
              <a:buChar char="►"/>
            </a:pPr>
            <a:r>
              <a:rPr lang="pt-BR"/>
              <a:t>números entre aspas.</a:t>
            </a:r>
            <a:endParaRPr/>
          </a:p>
          <a:p>
            <a:pPr marL="457200" lvl="0" indent="-298450" algn="l" rtl="0">
              <a:spcBef>
                <a:spcPts val="0"/>
              </a:spcBef>
              <a:spcAft>
                <a:spcPts val="0"/>
              </a:spcAft>
              <a:buSzPts val="1100"/>
              <a:buChar char="►"/>
            </a:pPr>
            <a:r>
              <a:rPr lang="pt-BR"/>
              <a:t>espaço vazio ( ‘ ‘ ), que  será convertido em 0.</a:t>
            </a:r>
            <a:endParaRPr/>
          </a:p>
          <a:p>
            <a:pPr marL="457200" lvl="0" indent="-298450" algn="l" rtl="0">
              <a:spcBef>
                <a:spcPts val="0"/>
              </a:spcBef>
              <a:spcAft>
                <a:spcPts val="0"/>
              </a:spcAft>
              <a:buSzPts val="1100"/>
              <a:buChar char="►"/>
            </a:pPr>
            <a:r>
              <a:rPr lang="pt-BR"/>
              <a:t>Caso você tente converter uma cadeia de caracteres (como um nome ou coisa assim) em um número, será retornado o valor NaN.</a:t>
            </a:r>
            <a:endParaRPr/>
          </a:p>
          <a:p>
            <a:pPr marL="0" lvl="0" indent="0" algn="l" rtl="0">
              <a:spcBef>
                <a:spcPts val="800"/>
              </a:spcBef>
              <a:spcAft>
                <a:spcPts val="0"/>
              </a:spcAft>
              <a:buNone/>
            </a:pPr>
            <a:r>
              <a:rPr lang="pt-BR"/>
              <a:t>	Serão convertidos					Não serão convertidos</a:t>
            </a:r>
            <a:endParaRPr/>
          </a:p>
        </p:txBody>
      </p:sp>
      <p:pic>
        <p:nvPicPr>
          <p:cNvPr id="2116" name="Google Shape;2116;p275"/>
          <p:cNvPicPr preferRelativeResize="0"/>
          <p:nvPr/>
        </p:nvPicPr>
        <p:blipFill>
          <a:blip r:embed="rId3">
            <a:alphaModFix/>
          </a:blip>
          <a:stretch>
            <a:fillRect/>
          </a:stretch>
        </p:blipFill>
        <p:spPr>
          <a:xfrm>
            <a:off x="1521133" y="3818500"/>
            <a:ext cx="1238250" cy="923925"/>
          </a:xfrm>
          <a:prstGeom prst="rect">
            <a:avLst/>
          </a:prstGeom>
          <a:noFill/>
          <a:ln>
            <a:noFill/>
          </a:ln>
        </p:spPr>
      </p:pic>
      <p:pic>
        <p:nvPicPr>
          <p:cNvPr id="2117" name="Google Shape;2117;p275"/>
          <p:cNvPicPr preferRelativeResize="0"/>
          <p:nvPr/>
        </p:nvPicPr>
        <p:blipFill>
          <a:blip r:embed="rId4">
            <a:alphaModFix/>
          </a:blip>
          <a:stretch>
            <a:fillRect/>
          </a:stretch>
        </p:blipFill>
        <p:spPr>
          <a:xfrm>
            <a:off x="5529233" y="3818500"/>
            <a:ext cx="1285875" cy="485775"/>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27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Conversão de dados no Javascript: Métodos globais</a:t>
            </a:r>
            <a:endParaRPr/>
          </a:p>
        </p:txBody>
      </p:sp>
      <p:sp>
        <p:nvSpPr>
          <p:cNvPr id="2123" name="Google Shape;2123;p27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Number faz com que o dado passe para o tipo ‘number’, independente se é um float ou int.</a:t>
            </a:r>
            <a:endParaRPr/>
          </a:p>
          <a:p>
            <a:pPr marL="0" lvl="0" indent="0" algn="l" rtl="0">
              <a:spcBef>
                <a:spcPts val="800"/>
              </a:spcBef>
              <a:spcAft>
                <a:spcPts val="0"/>
              </a:spcAft>
              <a:buNone/>
            </a:pPr>
            <a:r>
              <a:rPr lang="pt-BR"/>
              <a:t>parseFloat faz  com que o dado vire um número com casas decimais.</a:t>
            </a:r>
            <a:endParaRPr/>
          </a:p>
          <a:p>
            <a:pPr marL="0" lvl="0" indent="0" algn="l" rtl="0">
              <a:spcBef>
                <a:spcPts val="800"/>
              </a:spcBef>
              <a:spcAft>
                <a:spcPts val="0"/>
              </a:spcAft>
              <a:buNone/>
            </a:pPr>
            <a:r>
              <a:rPr lang="pt-BR"/>
              <a:t>parseInt faz com que o dado se torne um número inteiro.</a:t>
            </a:r>
            <a:endParaRPr/>
          </a:p>
        </p:txBody>
      </p:sp>
      <p:pic>
        <p:nvPicPr>
          <p:cNvPr id="2124" name="Google Shape;2124;p276"/>
          <p:cNvPicPr preferRelativeResize="0"/>
          <p:nvPr/>
        </p:nvPicPr>
        <p:blipFill>
          <a:blip r:embed="rId3">
            <a:alphaModFix/>
          </a:blip>
          <a:stretch>
            <a:fillRect/>
          </a:stretch>
        </p:blipFill>
        <p:spPr>
          <a:xfrm>
            <a:off x="827476" y="1872626"/>
            <a:ext cx="6710101" cy="1206742"/>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27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Conversão de dados no Javascript: operador unário ( + )</a:t>
            </a:r>
            <a:endParaRPr/>
          </a:p>
        </p:txBody>
      </p:sp>
      <p:sp>
        <p:nvSpPr>
          <p:cNvPr id="2130" name="Google Shape;2130;p27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Caso sua aplicação seja muito grande e você queira fazer as atualizações com a menor quantidade de código para economizar espaço. Uma das medidas seria usar o operador de adição, pois ele também serve para converter uma string em number.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É criado uma variável do tipo string que contém o número 5, na linha debaixo esta variável é armazenada em outra junto com o operador de adição, e assim, se tornando do tipo ‘number’.</a:t>
            </a:r>
            <a:endParaRPr/>
          </a:p>
          <a:p>
            <a:pPr marL="0" lvl="0" indent="0" algn="l" rtl="0">
              <a:spcBef>
                <a:spcPts val="800"/>
              </a:spcBef>
              <a:spcAft>
                <a:spcPts val="0"/>
              </a:spcAft>
              <a:buNone/>
            </a:pPr>
            <a:r>
              <a:rPr lang="pt-BR" b="1"/>
              <a:t>OBS:</a:t>
            </a:r>
            <a:r>
              <a:rPr lang="pt-BR"/>
              <a:t> caso tente fazer o mesmo com uma cadeia de caracteres, o valor retornado será NaN.</a:t>
            </a:r>
            <a:endParaRPr/>
          </a:p>
        </p:txBody>
      </p:sp>
      <p:pic>
        <p:nvPicPr>
          <p:cNvPr id="2131" name="Google Shape;2131;p277"/>
          <p:cNvPicPr preferRelativeResize="0"/>
          <p:nvPr/>
        </p:nvPicPr>
        <p:blipFill>
          <a:blip r:embed="rId3">
            <a:alphaModFix/>
          </a:blip>
          <a:stretch>
            <a:fillRect/>
          </a:stretch>
        </p:blipFill>
        <p:spPr>
          <a:xfrm>
            <a:off x="827475" y="2702850"/>
            <a:ext cx="2097639" cy="304700"/>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27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Conversão de dados no Javascript: number para string</a:t>
            </a:r>
            <a:endParaRPr/>
          </a:p>
        </p:txBody>
      </p:sp>
      <p:sp>
        <p:nvSpPr>
          <p:cNvPr id="2137" name="Google Shape;2137;p27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 forma mais comum para utilizar a conversão é através do método global ‘String()’, onde o valor a ser convertido será passado entre os parênteses.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Outra forma é usando o método (não global) ‘toString()’. Por exemplo:</a:t>
            </a:r>
            <a:endParaRPr/>
          </a:p>
          <a:p>
            <a:pPr marL="0" lvl="0" indent="0" algn="l" rtl="0">
              <a:spcBef>
                <a:spcPts val="800"/>
              </a:spcBef>
              <a:spcAft>
                <a:spcPts val="0"/>
              </a:spcAft>
              <a:buNone/>
            </a:pPr>
            <a:endParaRPr/>
          </a:p>
          <a:p>
            <a:pPr marL="0" lvl="0" indent="0" algn="l" rtl="0">
              <a:spcBef>
                <a:spcPts val="800"/>
              </a:spcBef>
              <a:spcAft>
                <a:spcPts val="0"/>
              </a:spcAft>
              <a:buNone/>
            </a:pPr>
            <a:r>
              <a:rPr lang="pt-BR"/>
              <a:t>O resultado será o mesmo que a imagem de cima.</a:t>
            </a:r>
            <a:endParaRPr/>
          </a:p>
        </p:txBody>
      </p:sp>
      <p:pic>
        <p:nvPicPr>
          <p:cNvPr id="2138" name="Google Shape;2138;p278"/>
          <p:cNvPicPr preferRelativeResize="0"/>
          <p:nvPr/>
        </p:nvPicPr>
        <p:blipFill>
          <a:blip r:embed="rId3">
            <a:alphaModFix/>
          </a:blip>
          <a:stretch>
            <a:fillRect/>
          </a:stretch>
        </p:blipFill>
        <p:spPr>
          <a:xfrm>
            <a:off x="886875" y="2419350"/>
            <a:ext cx="6591300" cy="666750"/>
          </a:xfrm>
          <a:prstGeom prst="rect">
            <a:avLst/>
          </a:prstGeom>
          <a:noFill/>
          <a:ln>
            <a:noFill/>
          </a:ln>
        </p:spPr>
      </p:pic>
      <p:pic>
        <p:nvPicPr>
          <p:cNvPr id="2139" name="Google Shape;2139;p278"/>
          <p:cNvPicPr preferRelativeResize="0"/>
          <p:nvPr/>
        </p:nvPicPr>
        <p:blipFill>
          <a:blip r:embed="rId4">
            <a:alphaModFix/>
          </a:blip>
          <a:stretch>
            <a:fillRect/>
          </a:stretch>
        </p:blipFill>
        <p:spPr>
          <a:xfrm>
            <a:off x="3445013" y="3635600"/>
            <a:ext cx="1475025" cy="53777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Variáveis no Javascript: let</a:t>
            </a:r>
            <a:endParaRPr/>
          </a:p>
        </p:txBody>
      </p:sp>
      <p:sp>
        <p:nvSpPr>
          <p:cNvPr id="370" name="Google Shape;370;p5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‘let’, utilizado para substituir a palavra-chave ‘var’, possui algumas diferenças da mesma, sendo elas:</a:t>
            </a:r>
            <a:endParaRPr/>
          </a:p>
          <a:p>
            <a:pPr marL="457200" lvl="0" indent="-298450" algn="l" rtl="0">
              <a:spcBef>
                <a:spcPts val="800"/>
              </a:spcBef>
              <a:spcAft>
                <a:spcPts val="0"/>
              </a:spcAft>
              <a:buSzPts val="1100"/>
              <a:buChar char="►"/>
            </a:pPr>
            <a:r>
              <a:rPr lang="pt-BR"/>
              <a:t>Ele não pode recriar uma variável, seu código irá apresentar um erro caso tente.</a:t>
            </a:r>
            <a:endParaRPr/>
          </a:p>
          <a:p>
            <a:pPr marL="457200" lvl="0" indent="-298450" algn="l" rtl="0">
              <a:spcBef>
                <a:spcPts val="0"/>
              </a:spcBef>
              <a:spcAft>
                <a:spcPts val="0"/>
              </a:spcAft>
              <a:buSzPts val="1100"/>
              <a:buChar char="►"/>
            </a:pPr>
            <a:r>
              <a:rPr lang="pt-BR"/>
              <a:t>Ele cria variáveis do tipo bloco, em resumo, caso você crie um ‘let’ dentro de uma função, não conseguirá acessá-lo em nenhuma parte do código além daquela função.</a:t>
            </a:r>
            <a:endParaRPr/>
          </a:p>
          <a:p>
            <a:pPr marL="457200" lvl="0" indent="-298450" algn="l" rtl="0">
              <a:spcBef>
                <a:spcPts val="0"/>
              </a:spcBef>
              <a:spcAft>
                <a:spcPts val="0"/>
              </a:spcAft>
              <a:buSzPts val="1100"/>
              <a:buChar char="►"/>
            </a:pPr>
            <a:r>
              <a:rPr lang="pt-BR"/>
              <a:t>Ao contrário do var, não é possível usar uma variável antes de declará-la.</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143"/>
        <p:cNvGrpSpPr/>
        <p:nvPr/>
      </p:nvGrpSpPr>
      <p:grpSpPr>
        <a:xfrm>
          <a:off x="0" y="0"/>
          <a:ext cx="0" cy="0"/>
          <a:chOff x="0" y="0"/>
          <a:chExt cx="0" cy="0"/>
        </a:xfrm>
      </p:grpSpPr>
      <p:sp>
        <p:nvSpPr>
          <p:cNvPr id="2144" name="Google Shape;2144;p27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Conversão de dados no Javascript: boolean para number</a:t>
            </a:r>
            <a:endParaRPr/>
          </a:p>
        </p:txBody>
      </p:sp>
      <p:sp>
        <p:nvSpPr>
          <p:cNvPr id="2145" name="Google Shape;2145;p27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Para fazer um tipo de dado ‘boolean’ se tornar um dado ‘number’, basta usar o método global ‘Number()’. </a:t>
            </a:r>
            <a:endParaRPr/>
          </a:p>
          <a:p>
            <a:pPr marL="0" lvl="0" indent="0" algn="l" rtl="0">
              <a:spcBef>
                <a:spcPts val="800"/>
              </a:spcBef>
              <a:spcAft>
                <a:spcPts val="0"/>
              </a:spcAft>
              <a:buNone/>
            </a:pPr>
            <a:r>
              <a:rPr lang="pt-BR"/>
              <a:t>Assim, caso o valor do tipo boolean seja ‘false’, irá retornar 0. Mas caso seja ‘true’, irá retornar 1.</a:t>
            </a:r>
            <a:endParaRPr/>
          </a:p>
        </p:txBody>
      </p:sp>
      <p:pic>
        <p:nvPicPr>
          <p:cNvPr id="2146" name="Google Shape;2146;p279"/>
          <p:cNvPicPr preferRelativeResize="0"/>
          <p:nvPr/>
        </p:nvPicPr>
        <p:blipFill>
          <a:blip r:embed="rId3">
            <a:alphaModFix/>
          </a:blip>
          <a:stretch>
            <a:fillRect/>
          </a:stretch>
        </p:blipFill>
        <p:spPr>
          <a:xfrm>
            <a:off x="3167535" y="2853325"/>
            <a:ext cx="2029975" cy="361375"/>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28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Conversão de dados no Javascript: boolean para string</a:t>
            </a:r>
            <a:endParaRPr/>
          </a:p>
        </p:txBody>
      </p:sp>
      <p:sp>
        <p:nvSpPr>
          <p:cNvPr id="2152" name="Google Shape;2152;p28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Para realizar uma conversão do tipo de dado ‘boolean’ para um ‘string’, basta usar o método global ‘String()’. Assim, os valores ‘true’ e ‘false’ se tornarão respectivas cadeias de caracteres.</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O mesmo se aplica ao método ‘toString()’:</a:t>
            </a:r>
            <a:endParaRPr/>
          </a:p>
        </p:txBody>
      </p:sp>
      <p:pic>
        <p:nvPicPr>
          <p:cNvPr id="2153" name="Google Shape;2153;p280"/>
          <p:cNvPicPr preferRelativeResize="0"/>
          <p:nvPr/>
        </p:nvPicPr>
        <p:blipFill>
          <a:blip r:embed="rId3">
            <a:alphaModFix/>
          </a:blip>
          <a:stretch>
            <a:fillRect/>
          </a:stretch>
        </p:blipFill>
        <p:spPr>
          <a:xfrm>
            <a:off x="2919975" y="2417425"/>
            <a:ext cx="2525075" cy="367425"/>
          </a:xfrm>
          <a:prstGeom prst="rect">
            <a:avLst/>
          </a:prstGeom>
          <a:noFill/>
          <a:ln>
            <a:noFill/>
          </a:ln>
        </p:spPr>
      </p:pic>
      <p:pic>
        <p:nvPicPr>
          <p:cNvPr id="2154" name="Google Shape;2154;p280"/>
          <p:cNvPicPr preferRelativeResize="0"/>
          <p:nvPr/>
        </p:nvPicPr>
        <p:blipFill>
          <a:blip r:embed="rId4">
            <a:alphaModFix/>
          </a:blip>
          <a:stretch>
            <a:fillRect/>
          </a:stretch>
        </p:blipFill>
        <p:spPr>
          <a:xfrm>
            <a:off x="2919975" y="3475723"/>
            <a:ext cx="2525075" cy="389084"/>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28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Expressões regulares no Javascript: </a:t>
            </a:r>
            <a:endParaRPr/>
          </a:p>
        </p:txBody>
      </p:sp>
      <p:sp>
        <p:nvSpPr>
          <p:cNvPr id="2160" name="Google Shape;2160;p28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Uma expressão regular é uma sequência de caracteres que forma uma </a:t>
            </a:r>
            <a:r>
              <a:rPr lang="pt-BR" b="1"/>
              <a:t>pesquisa padrão</a:t>
            </a:r>
            <a:r>
              <a:rPr lang="pt-BR"/>
              <a:t>.  </a:t>
            </a:r>
            <a:endParaRPr/>
          </a:p>
          <a:p>
            <a:pPr marL="0" lvl="0" indent="0" algn="l" rtl="0">
              <a:spcBef>
                <a:spcPts val="800"/>
              </a:spcBef>
              <a:spcAft>
                <a:spcPts val="0"/>
              </a:spcAft>
              <a:buNone/>
            </a:pPr>
            <a:r>
              <a:rPr lang="pt-BR"/>
              <a:t>Para facilitar, imagine que você use o método ‘search()’ para pesquisar por uma palavra, mas não sabe se ela está em letras minúsculas ou qual letra está em maiúsculo. Neste caso, é usado a expressão regular ‘ /i ’, pois ela desabilita o case-sensitive do javascript. Por exemplo:</a:t>
            </a:r>
            <a:endParaRPr/>
          </a:p>
        </p:txBody>
      </p:sp>
      <p:pic>
        <p:nvPicPr>
          <p:cNvPr id="2161" name="Google Shape;2161;p281"/>
          <p:cNvPicPr preferRelativeResize="0"/>
          <p:nvPr/>
        </p:nvPicPr>
        <p:blipFill>
          <a:blip r:embed="rId3">
            <a:alphaModFix/>
          </a:blip>
          <a:stretch>
            <a:fillRect/>
          </a:stretch>
        </p:blipFill>
        <p:spPr>
          <a:xfrm>
            <a:off x="827475" y="3476100"/>
            <a:ext cx="3409950" cy="571500"/>
          </a:xfrm>
          <a:prstGeom prst="rect">
            <a:avLst/>
          </a:prstGeom>
          <a:noFill/>
          <a:ln>
            <a:noFill/>
          </a:ln>
        </p:spPr>
      </p:pic>
      <p:pic>
        <p:nvPicPr>
          <p:cNvPr id="2162" name="Google Shape;2162;p281"/>
          <p:cNvPicPr preferRelativeResize="0"/>
          <p:nvPr/>
        </p:nvPicPr>
        <p:blipFill>
          <a:blip r:embed="rId4">
            <a:alphaModFix/>
          </a:blip>
          <a:stretch>
            <a:fillRect/>
          </a:stretch>
        </p:blipFill>
        <p:spPr>
          <a:xfrm>
            <a:off x="4237421" y="3564143"/>
            <a:ext cx="334575" cy="395407"/>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sp>
        <p:nvSpPr>
          <p:cNvPr id="2167" name="Google Shape;2167;p28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Expressões regulares no Javascript: algumas expressões</a:t>
            </a:r>
            <a:endParaRPr/>
          </a:p>
        </p:txBody>
      </p:sp>
      <p:sp>
        <p:nvSpPr>
          <p:cNvPr id="2168" name="Google Shape;2168;p28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2169" name="Google Shape;2169;p282"/>
          <p:cNvPicPr preferRelativeResize="0"/>
          <p:nvPr/>
        </p:nvPicPr>
        <p:blipFill>
          <a:blip r:embed="rId3">
            <a:alphaModFix/>
          </a:blip>
          <a:stretch>
            <a:fillRect/>
          </a:stretch>
        </p:blipFill>
        <p:spPr>
          <a:xfrm>
            <a:off x="827476" y="2260500"/>
            <a:ext cx="6710100" cy="1705108"/>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28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Expressão regular no Javascript: /g</a:t>
            </a:r>
            <a:endParaRPr/>
          </a:p>
        </p:txBody>
      </p:sp>
      <p:sp>
        <p:nvSpPr>
          <p:cNvPr id="2175" name="Google Shape;2175;p28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 expressão regular ‘ /g ‘. Serve para fazer uma busca global, ele exibe todas as palavras correspondentes. Além disso, caso use o ‘replace()’, é capaz de substituir todas as palavras automaticamente. Por exemplo:</a:t>
            </a:r>
            <a:endParaRPr/>
          </a:p>
        </p:txBody>
      </p:sp>
      <p:pic>
        <p:nvPicPr>
          <p:cNvPr id="2176" name="Google Shape;2176;p283"/>
          <p:cNvPicPr preferRelativeResize="0"/>
          <p:nvPr/>
        </p:nvPicPr>
        <p:blipFill>
          <a:blip r:embed="rId3">
            <a:alphaModFix/>
          </a:blip>
          <a:stretch>
            <a:fillRect/>
          </a:stretch>
        </p:blipFill>
        <p:spPr>
          <a:xfrm>
            <a:off x="1234525" y="2831475"/>
            <a:ext cx="5895975" cy="590550"/>
          </a:xfrm>
          <a:prstGeom prst="rect">
            <a:avLst/>
          </a:prstGeom>
          <a:noFill/>
          <a:ln>
            <a:noFill/>
          </a:ln>
        </p:spPr>
      </p:pic>
      <p:pic>
        <p:nvPicPr>
          <p:cNvPr id="2177" name="Google Shape;2177;p283"/>
          <p:cNvPicPr preferRelativeResize="0"/>
          <p:nvPr/>
        </p:nvPicPr>
        <p:blipFill>
          <a:blip r:embed="rId4">
            <a:alphaModFix/>
          </a:blip>
          <a:stretch>
            <a:fillRect/>
          </a:stretch>
        </p:blipFill>
        <p:spPr>
          <a:xfrm>
            <a:off x="1234525" y="3417909"/>
            <a:ext cx="5895976" cy="263979"/>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2181"/>
        <p:cNvGrpSpPr/>
        <p:nvPr/>
      </p:nvGrpSpPr>
      <p:grpSpPr>
        <a:xfrm>
          <a:off x="0" y="0"/>
          <a:ext cx="0" cy="0"/>
          <a:chOff x="0" y="0"/>
          <a:chExt cx="0" cy="0"/>
        </a:xfrm>
      </p:grpSpPr>
      <p:sp>
        <p:nvSpPr>
          <p:cNvPr id="2182" name="Google Shape;2182;p28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Expressão regular no Javascript: /m</a:t>
            </a:r>
            <a:endParaRPr/>
          </a:p>
        </p:txBody>
      </p:sp>
      <p:sp>
        <p:nvSpPr>
          <p:cNvPr id="2183" name="Google Shape;2183;p28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Esta expressão regular só é aplicada em palavras que foram escritas mais de uma vez. Por exemplo:</a:t>
            </a:r>
            <a:endParaRPr/>
          </a:p>
        </p:txBody>
      </p:sp>
      <p:pic>
        <p:nvPicPr>
          <p:cNvPr id="2184" name="Google Shape;2184;p284"/>
          <p:cNvPicPr preferRelativeResize="0"/>
          <p:nvPr/>
        </p:nvPicPr>
        <p:blipFill>
          <a:blip r:embed="rId3">
            <a:alphaModFix/>
          </a:blip>
          <a:stretch>
            <a:fillRect/>
          </a:stretch>
        </p:blipFill>
        <p:spPr>
          <a:xfrm>
            <a:off x="566400" y="2362025"/>
            <a:ext cx="3616124" cy="419450"/>
          </a:xfrm>
          <a:prstGeom prst="rect">
            <a:avLst/>
          </a:prstGeom>
          <a:noFill/>
          <a:ln>
            <a:noFill/>
          </a:ln>
        </p:spPr>
      </p:pic>
      <p:pic>
        <p:nvPicPr>
          <p:cNvPr id="2185" name="Google Shape;2185;p284"/>
          <p:cNvPicPr preferRelativeResize="0"/>
          <p:nvPr/>
        </p:nvPicPr>
        <p:blipFill>
          <a:blip r:embed="rId4">
            <a:alphaModFix/>
          </a:blip>
          <a:stretch>
            <a:fillRect/>
          </a:stretch>
        </p:blipFill>
        <p:spPr>
          <a:xfrm>
            <a:off x="4182525" y="2426848"/>
            <a:ext cx="3616125" cy="289825"/>
          </a:xfrm>
          <a:prstGeom prst="rect">
            <a:avLst/>
          </a:prstGeom>
          <a:noFill/>
          <a:ln>
            <a:noFill/>
          </a:ln>
        </p:spPr>
      </p:pic>
      <p:pic>
        <p:nvPicPr>
          <p:cNvPr id="2186" name="Google Shape;2186;p284"/>
          <p:cNvPicPr preferRelativeResize="0"/>
          <p:nvPr/>
        </p:nvPicPr>
        <p:blipFill>
          <a:blip r:embed="rId5">
            <a:alphaModFix/>
          </a:blip>
          <a:stretch>
            <a:fillRect/>
          </a:stretch>
        </p:blipFill>
        <p:spPr>
          <a:xfrm>
            <a:off x="566400" y="3286025"/>
            <a:ext cx="3616125" cy="461633"/>
          </a:xfrm>
          <a:prstGeom prst="rect">
            <a:avLst/>
          </a:prstGeom>
          <a:noFill/>
          <a:ln>
            <a:noFill/>
          </a:ln>
        </p:spPr>
      </p:pic>
      <p:pic>
        <p:nvPicPr>
          <p:cNvPr id="2187" name="Google Shape;2187;p284"/>
          <p:cNvPicPr preferRelativeResize="0"/>
          <p:nvPr/>
        </p:nvPicPr>
        <p:blipFill>
          <a:blip r:embed="rId6">
            <a:alphaModFix/>
          </a:blip>
          <a:stretch>
            <a:fillRect/>
          </a:stretch>
        </p:blipFill>
        <p:spPr>
          <a:xfrm>
            <a:off x="4182525" y="3341240"/>
            <a:ext cx="3616125" cy="351179"/>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28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Expressão regular no Javascript:  colchetes</a:t>
            </a:r>
            <a:endParaRPr/>
          </a:p>
        </p:txBody>
      </p:sp>
      <p:sp>
        <p:nvSpPr>
          <p:cNvPr id="2193" name="Google Shape;2193;p28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Os colchetes são usados para ajudar em uma pesquisa que tem um intervalo.</a:t>
            </a:r>
            <a:endParaRPr/>
          </a:p>
        </p:txBody>
      </p:sp>
      <p:pic>
        <p:nvPicPr>
          <p:cNvPr id="2194" name="Google Shape;2194;p285"/>
          <p:cNvPicPr preferRelativeResize="0"/>
          <p:nvPr/>
        </p:nvPicPr>
        <p:blipFill>
          <a:blip r:embed="rId3">
            <a:alphaModFix/>
          </a:blip>
          <a:stretch>
            <a:fillRect/>
          </a:stretch>
        </p:blipFill>
        <p:spPr>
          <a:xfrm>
            <a:off x="1058325" y="2102900"/>
            <a:ext cx="6248400" cy="1676400"/>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28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Expressão regular no Javascript: [0-0]</a:t>
            </a:r>
            <a:endParaRPr/>
          </a:p>
        </p:txBody>
      </p:sp>
      <p:sp>
        <p:nvSpPr>
          <p:cNvPr id="2200" name="Google Shape;2200;p28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colchete com um traço entre números cita um intervalo entre números. Pode usar isso para buscar uma determinada quantidade de caracteres. Por exemplo:</a:t>
            </a:r>
            <a:endParaRPr/>
          </a:p>
        </p:txBody>
      </p:sp>
      <p:pic>
        <p:nvPicPr>
          <p:cNvPr id="2201" name="Google Shape;2201;p286"/>
          <p:cNvPicPr preferRelativeResize="0"/>
          <p:nvPr/>
        </p:nvPicPr>
        <p:blipFill>
          <a:blip r:embed="rId3">
            <a:alphaModFix/>
          </a:blip>
          <a:stretch>
            <a:fillRect/>
          </a:stretch>
        </p:blipFill>
        <p:spPr>
          <a:xfrm>
            <a:off x="827463" y="2434950"/>
            <a:ext cx="4295775" cy="590550"/>
          </a:xfrm>
          <a:prstGeom prst="rect">
            <a:avLst/>
          </a:prstGeom>
          <a:noFill/>
          <a:ln>
            <a:noFill/>
          </a:ln>
        </p:spPr>
      </p:pic>
      <p:pic>
        <p:nvPicPr>
          <p:cNvPr id="2202" name="Google Shape;2202;p286"/>
          <p:cNvPicPr preferRelativeResize="0"/>
          <p:nvPr/>
        </p:nvPicPr>
        <p:blipFill>
          <a:blip r:embed="rId4">
            <a:alphaModFix/>
          </a:blip>
          <a:stretch>
            <a:fillRect/>
          </a:stretch>
        </p:blipFill>
        <p:spPr>
          <a:xfrm>
            <a:off x="5123243" y="2519150"/>
            <a:ext cx="914675" cy="422150"/>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28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Expressões regulares no Javascript: (x|y)</a:t>
            </a:r>
            <a:endParaRPr/>
          </a:p>
        </p:txBody>
      </p:sp>
      <p:sp>
        <p:nvSpPr>
          <p:cNvPr id="2208" name="Google Shape;2208;p28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Os parênteses com uma barra no meio ( | ) serve para pesquisar por duas palavras, para caso não encontre uma, exiba a outra.</a:t>
            </a:r>
            <a:endParaRPr/>
          </a:p>
        </p:txBody>
      </p:sp>
      <p:pic>
        <p:nvPicPr>
          <p:cNvPr id="2209" name="Google Shape;2209;p287"/>
          <p:cNvPicPr preferRelativeResize="0"/>
          <p:nvPr/>
        </p:nvPicPr>
        <p:blipFill>
          <a:blip r:embed="rId3">
            <a:alphaModFix/>
          </a:blip>
          <a:stretch>
            <a:fillRect/>
          </a:stretch>
        </p:blipFill>
        <p:spPr>
          <a:xfrm>
            <a:off x="576938" y="2376975"/>
            <a:ext cx="5238750" cy="581025"/>
          </a:xfrm>
          <a:prstGeom prst="rect">
            <a:avLst/>
          </a:prstGeom>
          <a:noFill/>
          <a:ln>
            <a:noFill/>
          </a:ln>
        </p:spPr>
      </p:pic>
      <p:pic>
        <p:nvPicPr>
          <p:cNvPr id="2210" name="Google Shape;2210;p287"/>
          <p:cNvPicPr preferRelativeResize="0"/>
          <p:nvPr/>
        </p:nvPicPr>
        <p:blipFill>
          <a:blip r:embed="rId4">
            <a:alphaModFix/>
          </a:blip>
          <a:stretch>
            <a:fillRect/>
          </a:stretch>
        </p:blipFill>
        <p:spPr>
          <a:xfrm>
            <a:off x="5815687" y="2497463"/>
            <a:ext cx="1972425" cy="340075"/>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sp>
        <p:nvSpPr>
          <p:cNvPr id="2215" name="Google Shape;2215;p28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Expressões regulares no Javascript: MetaCaracteres</a:t>
            </a:r>
            <a:endParaRPr/>
          </a:p>
        </p:txBody>
      </p:sp>
      <p:sp>
        <p:nvSpPr>
          <p:cNvPr id="2216" name="Google Shape;2216;p28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MetaCaracteres são caracteres com um significado especial. Você costuma usá-los dentro de uma expressão regular. Podemos citar alguns deles. sendo:</a:t>
            </a:r>
            <a:endParaRPr/>
          </a:p>
        </p:txBody>
      </p:sp>
      <p:pic>
        <p:nvPicPr>
          <p:cNvPr id="2217" name="Google Shape;2217;p288"/>
          <p:cNvPicPr preferRelativeResize="0"/>
          <p:nvPr/>
        </p:nvPicPr>
        <p:blipFill>
          <a:blip r:embed="rId3">
            <a:alphaModFix/>
          </a:blip>
          <a:stretch>
            <a:fillRect/>
          </a:stretch>
        </p:blipFill>
        <p:spPr>
          <a:xfrm>
            <a:off x="1639500" y="2475997"/>
            <a:ext cx="5086055" cy="1930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Variáveis no Javascript: const</a:t>
            </a:r>
            <a:endParaRPr/>
          </a:p>
        </p:txBody>
      </p:sp>
      <p:sp>
        <p:nvSpPr>
          <p:cNvPr id="376" name="Google Shape;376;p5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terceiro tipo de variável, é o mais único deles, pois o ‘const’ não pode ser re-declarado (assim como ‘let’), nem ter seu valor alterado. Ele é usado quando for armazenar um valor inalterado, como PI, ou regras.</a:t>
            </a:r>
            <a:endParaRPr/>
          </a:p>
          <a:p>
            <a:pPr marL="0" lvl="0" indent="0" algn="l" rtl="0">
              <a:spcBef>
                <a:spcPts val="800"/>
              </a:spcBef>
              <a:spcAft>
                <a:spcPts val="0"/>
              </a:spcAft>
              <a:buNone/>
            </a:pPr>
            <a:r>
              <a:rPr lang="pt-BR"/>
              <a:t>Observações sobre o const:</a:t>
            </a:r>
            <a:endParaRPr/>
          </a:p>
          <a:p>
            <a:pPr marL="457200" lvl="0" indent="-298450" algn="l" rtl="0">
              <a:spcBef>
                <a:spcPts val="800"/>
              </a:spcBef>
              <a:spcAft>
                <a:spcPts val="0"/>
              </a:spcAft>
              <a:buSzPts val="1100"/>
              <a:buChar char="►"/>
            </a:pPr>
            <a:r>
              <a:rPr lang="pt-BR"/>
              <a:t>Não é possível declarar um ‘const’ e atribuir o valor em outra linha. </a:t>
            </a:r>
            <a:endParaRPr/>
          </a:p>
          <a:p>
            <a:pPr marL="457200" lvl="0" indent="-298450" algn="l" rtl="0">
              <a:spcBef>
                <a:spcPts val="0"/>
              </a:spcBef>
              <a:spcAft>
                <a:spcPts val="0"/>
              </a:spcAft>
              <a:buSzPts val="1100"/>
              <a:buChar char="►"/>
            </a:pPr>
            <a:r>
              <a:rPr lang="pt-BR"/>
              <a:t>É muito utilizado em arrays, funções, objetos, etc.</a:t>
            </a:r>
            <a:endParaRPr/>
          </a:p>
          <a:p>
            <a:pPr marL="457200" lvl="0" indent="-298450" algn="l" rtl="0">
              <a:spcBef>
                <a:spcPts val="0"/>
              </a:spcBef>
              <a:spcAft>
                <a:spcPts val="0"/>
              </a:spcAft>
              <a:buSzPts val="1100"/>
              <a:buChar char="►"/>
            </a:pPr>
            <a:r>
              <a:rPr lang="pt-BR"/>
              <a:t>Assim como ‘let’, ‘const’ possui um escopo de bloco.</a:t>
            </a:r>
            <a:endParaRPr/>
          </a:p>
          <a:p>
            <a:pPr marL="457200" lvl="0" indent="-298450" algn="l" rtl="0">
              <a:spcBef>
                <a:spcPts val="0"/>
              </a:spcBef>
              <a:spcAft>
                <a:spcPts val="0"/>
              </a:spcAft>
              <a:buSzPts val="1100"/>
              <a:buChar char="►"/>
            </a:pPr>
            <a:r>
              <a:rPr lang="pt-BR"/>
              <a:t>Não é possível usar uma variável constante antes de declará-la.</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2" name="Google Shape;2222;p28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Expressões regulares no Javascript: quantificadores</a:t>
            </a:r>
            <a:endParaRPr/>
          </a:p>
        </p:txBody>
      </p:sp>
      <p:sp>
        <p:nvSpPr>
          <p:cNvPr id="2223" name="Google Shape;2223;p28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Quantificadores são usados para exibir todos os caracteres especificando apenas um dentro de uma variável. Podemos citar 3 deles, sendo:</a:t>
            </a:r>
            <a:endParaRPr/>
          </a:p>
        </p:txBody>
      </p:sp>
      <p:pic>
        <p:nvPicPr>
          <p:cNvPr id="2224" name="Google Shape;2224;p289"/>
          <p:cNvPicPr preferRelativeResize="0"/>
          <p:nvPr/>
        </p:nvPicPr>
        <p:blipFill>
          <a:blip r:embed="rId3">
            <a:alphaModFix/>
          </a:blip>
          <a:stretch>
            <a:fillRect/>
          </a:stretch>
        </p:blipFill>
        <p:spPr>
          <a:xfrm>
            <a:off x="772838" y="2418650"/>
            <a:ext cx="6819375" cy="2136425"/>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sp>
        <p:nvSpPr>
          <p:cNvPr id="2229" name="Google Shape;2229;p29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Try e Catch no Javascript:</a:t>
            </a:r>
            <a:endParaRPr/>
          </a:p>
        </p:txBody>
      </p:sp>
      <p:sp>
        <p:nvSpPr>
          <p:cNvPr id="2230" name="Google Shape;2230;p29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Caso você tenha tentando escrever algum código no javascript e por descuido cometeu algum erro, percebeu que o código todo que estava abaixo deste erro parou de funcionar também? </a:t>
            </a:r>
            <a:endParaRPr/>
          </a:p>
          <a:p>
            <a:pPr marL="0" lvl="0" indent="0" algn="l" rtl="0">
              <a:spcBef>
                <a:spcPts val="800"/>
              </a:spcBef>
              <a:spcAft>
                <a:spcPts val="0"/>
              </a:spcAft>
              <a:buNone/>
            </a:pPr>
            <a:r>
              <a:rPr lang="pt-BR"/>
              <a:t>Tal ocorrência pode vir a se tornar um problema enorme. Por exemplo: você decide colocar um site no ar que armazena dados de vários usuários em tempo real. Mas caso uma pessoa digite algo que dispare um erro no Javascript, o código todo abaixo do erro vai parar de funcionar. </a:t>
            </a:r>
            <a:endParaRPr/>
          </a:p>
          <a:p>
            <a:pPr marL="0" lvl="0" indent="0" algn="l" rtl="0">
              <a:spcBef>
                <a:spcPts val="800"/>
              </a:spcBef>
              <a:spcAft>
                <a:spcPts val="0"/>
              </a:spcAft>
              <a:buNone/>
            </a:pPr>
            <a:r>
              <a:rPr lang="pt-BR"/>
              <a:t>Para contornar esta situação, foi criado os comandos ‘try’ e ‘catch’ para analisarem códigos que possuem alguma possibilidade de dispararem um erro, e informa ao javascript como deve tratá-los.</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2234"/>
        <p:cNvGrpSpPr/>
        <p:nvPr/>
      </p:nvGrpSpPr>
      <p:grpSpPr>
        <a:xfrm>
          <a:off x="0" y="0"/>
          <a:ext cx="0" cy="0"/>
          <a:chOff x="0" y="0"/>
          <a:chExt cx="0" cy="0"/>
        </a:xfrm>
      </p:grpSpPr>
      <p:sp>
        <p:nvSpPr>
          <p:cNvPr id="2235" name="Google Shape;2235;p29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Try e catch no Javascript: sintaxe</a:t>
            </a:r>
            <a:endParaRPr/>
          </a:p>
        </p:txBody>
      </p:sp>
      <p:sp>
        <p:nvSpPr>
          <p:cNvPr id="2236" name="Google Shape;2236;p29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 sintaxe correspondente destes comandos são:</a:t>
            </a:r>
            <a:endParaRPr/>
          </a:p>
          <a:p>
            <a:pPr marL="0" lvl="0" indent="0" algn="l" rtl="0">
              <a:spcBef>
                <a:spcPts val="800"/>
              </a:spcBef>
              <a:spcAft>
                <a:spcPts val="0"/>
              </a:spcAft>
              <a:buNone/>
            </a:pPr>
            <a:r>
              <a:rPr lang="pt-BR"/>
              <a:t>try{</a:t>
            </a:r>
            <a:endParaRPr/>
          </a:p>
          <a:p>
            <a:pPr marL="0" lvl="0" indent="457200" algn="l" rtl="0">
              <a:spcBef>
                <a:spcPts val="800"/>
              </a:spcBef>
              <a:spcAft>
                <a:spcPts val="0"/>
              </a:spcAft>
              <a:buNone/>
            </a:pPr>
            <a:r>
              <a:rPr lang="pt-BR"/>
              <a:t>// código que pode dar errado</a:t>
            </a:r>
            <a:endParaRPr/>
          </a:p>
          <a:p>
            <a:pPr marL="0" lvl="0" indent="0" algn="l" rtl="0">
              <a:spcBef>
                <a:spcPts val="800"/>
              </a:spcBef>
              <a:spcAft>
                <a:spcPts val="0"/>
              </a:spcAft>
              <a:buNone/>
            </a:pPr>
            <a:r>
              <a:rPr lang="pt-BR"/>
              <a:t>} catch (parâmetro que pode ser qualquer coisa) {</a:t>
            </a:r>
            <a:endParaRPr/>
          </a:p>
          <a:p>
            <a:pPr marL="0" lvl="0" indent="0" algn="l" rtl="0">
              <a:spcBef>
                <a:spcPts val="800"/>
              </a:spcBef>
              <a:spcAft>
                <a:spcPts val="0"/>
              </a:spcAft>
              <a:buNone/>
            </a:pPr>
            <a:r>
              <a:rPr lang="pt-BR"/>
              <a:t>	// o que fazer com o erro que foi encontrado</a:t>
            </a:r>
            <a:endParaRPr/>
          </a:p>
          <a:p>
            <a:pPr marL="0" lvl="0" indent="0" algn="l" rtl="0">
              <a:spcBef>
                <a:spcPts val="800"/>
              </a:spcBef>
              <a:spcAft>
                <a:spcPts val="0"/>
              </a:spcAft>
              <a:buNone/>
            </a:pPr>
            <a:r>
              <a:rPr lang="pt-BR"/>
              <a:t>}</a:t>
            </a:r>
            <a:endParaRPr/>
          </a:p>
          <a:p>
            <a:pPr marL="0" lvl="0" indent="0" algn="l" rtl="0">
              <a:spcBef>
                <a:spcPts val="800"/>
              </a:spcBef>
              <a:spcAft>
                <a:spcPts val="0"/>
              </a:spcAft>
              <a:buNone/>
            </a:pPr>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29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Try e catch no Javascript: prática</a:t>
            </a:r>
            <a:endParaRPr/>
          </a:p>
        </p:txBody>
      </p:sp>
      <p:sp>
        <p:nvSpPr>
          <p:cNvPr id="2242" name="Google Shape;2242;p29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Para testar esses dois comandos, foi resolvido escrever a palavra ‘alert(para exibir um pop-up com a mensagem desejada)’ de forma errada. O resultado foi esse:</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O parâmetro do ‘catch’ está definido como ‘err’ mas ele pode ser o que você quiser, apenas é o recomendado deixá-lo assim.</a:t>
            </a:r>
            <a:endParaRPr/>
          </a:p>
          <a:p>
            <a:pPr marL="0" lvl="0" indent="0" algn="l" rtl="0">
              <a:spcBef>
                <a:spcPts val="800"/>
              </a:spcBef>
              <a:spcAft>
                <a:spcPts val="0"/>
              </a:spcAft>
              <a:buNone/>
            </a:pPr>
            <a:r>
              <a:rPr lang="pt-BR"/>
              <a:t>O método ‘message’ no ‘err’ fará com que seja exibido a mensagem de erro que apareceria no console da página.</a:t>
            </a:r>
            <a:endParaRPr/>
          </a:p>
        </p:txBody>
      </p:sp>
      <p:pic>
        <p:nvPicPr>
          <p:cNvPr id="2243" name="Google Shape;2243;p292"/>
          <p:cNvPicPr preferRelativeResize="0"/>
          <p:nvPr/>
        </p:nvPicPr>
        <p:blipFill>
          <a:blip r:embed="rId3">
            <a:alphaModFix/>
          </a:blip>
          <a:stretch>
            <a:fillRect/>
          </a:stretch>
        </p:blipFill>
        <p:spPr>
          <a:xfrm>
            <a:off x="827475" y="2380938"/>
            <a:ext cx="4686300" cy="1038225"/>
          </a:xfrm>
          <a:prstGeom prst="rect">
            <a:avLst/>
          </a:prstGeom>
          <a:noFill/>
          <a:ln>
            <a:noFill/>
          </a:ln>
        </p:spPr>
      </p:pic>
      <p:pic>
        <p:nvPicPr>
          <p:cNvPr id="2244" name="Google Shape;2244;p292"/>
          <p:cNvPicPr preferRelativeResize="0"/>
          <p:nvPr/>
        </p:nvPicPr>
        <p:blipFill>
          <a:blip r:embed="rId4">
            <a:alphaModFix/>
          </a:blip>
          <a:stretch>
            <a:fillRect/>
          </a:stretch>
        </p:blipFill>
        <p:spPr>
          <a:xfrm>
            <a:off x="5513770" y="2761513"/>
            <a:ext cx="2105975" cy="277100"/>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sp>
        <p:nvSpPr>
          <p:cNvPr id="2249" name="Google Shape;2249;p29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Try e catch no Javascript: throw</a:t>
            </a:r>
            <a:endParaRPr/>
          </a:p>
        </p:txBody>
      </p:sp>
      <p:sp>
        <p:nvSpPr>
          <p:cNvPr id="2250" name="Google Shape;2250;p29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Caso você queira disparar mensagens </a:t>
            </a:r>
            <a:r>
              <a:rPr lang="pt-BR" b="1"/>
              <a:t>próprias</a:t>
            </a:r>
            <a:r>
              <a:rPr lang="pt-BR"/>
              <a:t> de erro, pode usar o comando ‘throw’, dentro do ‘try’ em uma verificação. Por exemplo:</a:t>
            </a:r>
            <a:endParaRPr/>
          </a:p>
          <a:p>
            <a:pPr marL="0" lvl="0" indent="0" algn="l" rtl="0">
              <a:spcBef>
                <a:spcPts val="800"/>
              </a:spcBef>
              <a:spcAft>
                <a:spcPts val="0"/>
              </a:spcAft>
              <a:buNone/>
            </a:pPr>
            <a:r>
              <a:rPr lang="pt-BR"/>
              <a:t>Caso você tente converter uma string que o usuário enviar em um número e der NaN:</a:t>
            </a:r>
            <a:endParaRPr/>
          </a:p>
        </p:txBody>
      </p:sp>
      <p:pic>
        <p:nvPicPr>
          <p:cNvPr id="2251" name="Google Shape;2251;p293"/>
          <p:cNvPicPr preferRelativeResize="0"/>
          <p:nvPr/>
        </p:nvPicPr>
        <p:blipFill>
          <a:blip r:embed="rId3">
            <a:alphaModFix/>
          </a:blip>
          <a:stretch>
            <a:fillRect/>
          </a:stretch>
        </p:blipFill>
        <p:spPr>
          <a:xfrm>
            <a:off x="2729013" y="2705525"/>
            <a:ext cx="2907026" cy="1894300"/>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6" name="Google Shape;2256;p29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Entendendo o código do try e catch</a:t>
            </a:r>
            <a:endParaRPr/>
          </a:p>
        </p:txBody>
      </p:sp>
      <p:sp>
        <p:nvSpPr>
          <p:cNvPr id="2257" name="Google Shape;2257;p29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Primeiro, criamos uma função dentro do javascript e atribuímos o valor que o usuário mandar na variável ‘valor’.</a:t>
            </a:r>
            <a:endParaRPr/>
          </a:p>
          <a:p>
            <a:pPr marL="0" lvl="0" indent="0" algn="l" rtl="0">
              <a:spcBef>
                <a:spcPts val="800"/>
              </a:spcBef>
              <a:spcAft>
                <a:spcPts val="0"/>
              </a:spcAft>
              <a:buNone/>
            </a:pPr>
            <a:r>
              <a:rPr lang="pt-BR"/>
              <a:t>Na linha de baixo, criamos uma variável que irá converter automaticamente o valor armazenado para um número, pois </a:t>
            </a:r>
            <a:r>
              <a:rPr lang="pt-BR" b="1"/>
              <a:t>TODO</a:t>
            </a:r>
            <a:r>
              <a:rPr lang="pt-BR"/>
              <a:t> dado que o usuário enviar será uma string.</a:t>
            </a:r>
            <a:endParaRPr/>
          </a:p>
          <a:p>
            <a:pPr marL="0" lvl="0" indent="0" algn="l" rtl="0">
              <a:spcBef>
                <a:spcPts val="800"/>
              </a:spcBef>
              <a:spcAft>
                <a:spcPts val="0"/>
              </a:spcAft>
              <a:buNone/>
            </a:pPr>
            <a:r>
              <a:rPr lang="pt-BR"/>
              <a:t>Na linha abaixo nós iremos escrever no parágrafo que tiver o id ‘p01’ a mensagem que está acima.</a:t>
            </a:r>
            <a:endParaRPr/>
          </a:p>
        </p:txBody>
      </p:sp>
      <p:pic>
        <p:nvPicPr>
          <p:cNvPr id="2258" name="Google Shape;2258;p294"/>
          <p:cNvPicPr preferRelativeResize="0"/>
          <p:nvPr/>
        </p:nvPicPr>
        <p:blipFill>
          <a:blip r:embed="rId3">
            <a:alphaModFix/>
          </a:blip>
          <a:stretch>
            <a:fillRect/>
          </a:stretch>
        </p:blipFill>
        <p:spPr>
          <a:xfrm>
            <a:off x="1611813" y="1539698"/>
            <a:ext cx="5141425" cy="912425"/>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262"/>
        <p:cNvGrpSpPr/>
        <p:nvPr/>
      </p:nvGrpSpPr>
      <p:grpSpPr>
        <a:xfrm>
          <a:off x="0" y="0"/>
          <a:ext cx="0" cy="0"/>
          <a:chOff x="0" y="0"/>
          <a:chExt cx="0" cy="0"/>
        </a:xfrm>
      </p:grpSpPr>
      <p:sp>
        <p:nvSpPr>
          <p:cNvPr id="2263" name="Google Shape;2263;p29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Entendendo o código do try e catch</a:t>
            </a:r>
            <a:endParaRPr/>
          </a:p>
        </p:txBody>
      </p:sp>
      <p:sp>
        <p:nvSpPr>
          <p:cNvPr id="2264" name="Google Shape;2264;p29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Ainda dentro da função ‘conversao’, nós verificamos se o ‘</a:t>
            </a:r>
            <a:r>
              <a:rPr lang="pt-BR" b="1"/>
              <a:t>numero</a:t>
            </a:r>
            <a:r>
              <a:rPr lang="pt-BR"/>
              <a:t>(aquele que vai converter o valor para number)’ é um NaN, o que significa que o usuário enviou uma cadeia de caracteres.</a:t>
            </a:r>
            <a:endParaRPr/>
          </a:p>
          <a:p>
            <a:pPr marL="0" lvl="0" indent="0" algn="l" rtl="0">
              <a:spcBef>
                <a:spcPts val="800"/>
              </a:spcBef>
              <a:spcAft>
                <a:spcPts val="0"/>
              </a:spcAft>
              <a:buNone/>
            </a:pPr>
            <a:r>
              <a:rPr lang="pt-BR"/>
              <a:t>Caso ele seja um NaN, vai disparar um erro através do comando ‘throw Error()’. No entanto, o código não vai funcionar se fizer apenas isso.</a:t>
            </a:r>
            <a:endParaRPr/>
          </a:p>
        </p:txBody>
      </p:sp>
      <p:pic>
        <p:nvPicPr>
          <p:cNvPr id="2265" name="Google Shape;2265;p295"/>
          <p:cNvPicPr preferRelativeResize="0"/>
          <p:nvPr/>
        </p:nvPicPr>
        <p:blipFill>
          <a:blip r:embed="rId3">
            <a:alphaModFix/>
          </a:blip>
          <a:stretch>
            <a:fillRect/>
          </a:stretch>
        </p:blipFill>
        <p:spPr>
          <a:xfrm>
            <a:off x="2525175" y="1539700"/>
            <a:ext cx="3314700" cy="628650"/>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269"/>
        <p:cNvGrpSpPr/>
        <p:nvPr/>
      </p:nvGrpSpPr>
      <p:grpSpPr>
        <a:xfrm>
          <a:off x="0" y="0"/>
          <a:ext cx="0" cy="0"/>
          <a:chOff x="0" y="0"/>
          <a:chExt cx="0" cy="0"/>
        </a:xfrm>
      </p:grpSpPr>
      <p:sp>
        <p:nvSpPr>
          <p:cNvPr id="2270" name="Google Shape;2270;p29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Entendendo o código do try e catch</a:t>
            </a:r>
            <a:endParaRPr/>
          </a:p>
        </p:txBody>
      </p:sp>
      <p:sp>
        <p:nvSpPr>
          <p:cNvPr id="2271" name="Google Shape;2271;p29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Então, fora da função, escrevemos o comando ‘try’ e ‘catch’. Onde ‘try’ irá tentar rodar essa mesma função na hora em que o usuário ativá-la, e capturar o erro.</a:t>
            </a:r>
            <a:endParaRPr/>
          </a:p>
          <a:p>
            <a:pPr marL="0" lvl="0" indent="0" algn="l" rtl="0">
              <a:spcBef>
                <a:spcPts val="800"/>
              </a:spcBef>
              <a:spcAft>
                <a:spcPts val="0"/>
              </a:spcAft>
              <a:buNone/>
            </a:pPr>
            <a:r>
              <a:rPr lang="pt-BR"/>
              <a:t>Então na linha abaixo, ‘catch’ irá exibir esse erro em forma de um pop-up passo pelo alert, exibindo exatamente a mensagem que informamos pelo throw.</a:t>
            </a:r>
            <a:endParaRPr/>
          </a:p>
        </p:txBody>
      </p:sp>
      <p:pic>
        <p:nvPicPr>
          <p:cNvPr id="2272" name="Google Shape;2272;p296"/>
          <p:cNvPicPr preferRelativeResize="0"/>
          <p:nvPr/>
        </p:nvPicPr>
        <p:blipFill>
          <a:blip r:embed="rId3">
            <a:alphaModFix/>
          </a:blip>
          <a:stretch>
            <a:fillRect/>
          </a:stretch>
        </p:blipFill>
        <p:spPr>
          <a:xfrm>
            <a:off x="2607075" y="1539700"/>
            <a:ext cx="3150900" cy="1050300"/>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29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Motivos para usar o throw:</a:t>
            </a:r>
            <a:endParaRPr/>
          </a:p>
        </p:txBody>
      </p:sp>
      <p:sp>
        <p:nvSpPr>
          <p:cNvPr id="2278" name="Google Shape;2278;p29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Um dos principais motivos é quando você for criar uma função que seja capaz de otimizar alguma tarefa para seus amigos, ou até mesmo para o público em geral. </a:t>
            </a:r>
            <a:endParaRPr/>
          </a:p>
          <a:p>
            <a:pPr marL="0" lvl="0" indent="0" algn="l" rtl="0">
              <a:spcBef>
                <a:spcPts val="800"/>
              </a:spcBef>
              <a:spcAft>
                <a:spcPts val="0"/>
              </a:spcAft>
              <a:buNone/>
            </a:pPr>
            <a:r>
              <a:rPr lang="pt-BR"/>
              <a:t>Deve-se estar ciente de que nem todos pensam como você, podendo acabar com dificuldades em entender esta função. </a:t>
            </a:r>
            <a:endParaRPr/>
          </a:p>
          <a:p>
            <a:pPr marL="0" lvl="0" indent="0" algn="l" rtl="0">
              <a:spcBef>
                <a:spcPts val="800"/>
              </a:spcBef>
              <a:spcAft>
                <a:spcPts val="0"/>
              </a:spcAft>
              <a:buNone/>
            </a:pPr>
            <a:r>
              <a:rPr lang="pt-BR"/>
              <a:t>Então algumas mensagens de erro personalizadas que expliquem diretamente o que está errado de forma simples irá ajudar imensamente a todos.</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282"/>
        <p:cNvGrpSpPr/>
        <p:nvPr/>
      </p:nvGrpSpPr>
      <p:grpSpPr>
        <a:xfrm>
          <a:off x="0" y="0"/>
          <a:ext cx="0" cy="0"/>
          <a:chOff x="0" y="0"/>
          <a:chExt cx="0" cy="0"/>
        </a:xfrm>
      </p:grpSpPr>
      <p:sp>
        <p:nvSpPr>
          <p:cNvPr id="2283" name="Google Shape;2283;p29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AVISO DE BOA PRÁTICA: declaração de variáveis</a:t>
            </a:r>
            <a:endParaRPr/>
          </a:p>
        </p:txBody>
      </p:sp>
      <p:sp>
        <p:nvSpPr>
          <p:cNvPr id="2284" name="Google Shape;2284;p29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Em todo escopo, sendo ele uma função, ou mesmo no início do código. Sempre declare variáveis no começo do escopo (local e global) pois isso evita o javascript de gerar algum bug por ‘variável não identificada’ caso você a utilize antes de declará-la por engano.</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Variáveis no Javascript: variável indefinida</a:t>
            </a:r>
            <a:endParaRPr/>
          </a:p>
        </p:txBody>
      </p:sp>
      <p:sp>
        <p:nvSpPr>
          <p:cNvPr id="382" name="Google Shape;382;p5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Caso você declare uma variável, e logo em seguida acabe colocando um ponto e vírgula ( ; ) antes mesmo de ter atribuído um valor. Esta mesma variável receberá o valor ‘undefined’ que significa ‘indefinido’.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Caso você vá desenvolver o hábito de criar variáveis indefinidas para depois alterar seus valores no decorrer do código, tenha </a:t>
            </a:r>
            <a:r>
              <a:rPr lang="pt-BR" b="1"/>
              <a:t>MUITO</a:t>
            </a:r>
            <a:r>
              <a:rPr lang="pt-BR"/>
              <a:t> cuidado caso esteja criando códigos ligados a lógica de programação. Lembro que passei por um problema absurdo ao tentar usar uma variável indefinida como uma variável contadora, neste caso, armazene o valor 0 nela para que se torne numérica.</a:t>
            </a:r>
            <a:endParaRPr/>
          </a:p>
        </p:txBody>
      </p:sp>
      <p:pic>
        <p:nvPicPr>
          <p:cNvPr id="383" name="Google Shape;383;p57"/>
          <p:cNvPicPr preferRelativeResize="0"/>
          <p:nvPr/>
        </p:nvPicPr>
        <p:blipFill>
          <a:blip r:embed="rId3">
            <a:alphaModFix/>
          </a:blip>
          <a:stretch>
            <a:fillRect/>
          </a:stretch>
        </p:blipFill>
        <p:spPr>
          <a:xfrm>
            <a:off x="2442050" y="2446513"/>
            <a:ext cx="3480950" cy="250475"/>
          </a:xfrm>
          <a:prstGeom prst="rect">
            <a:avLst/>
          </a:prstGeom>
          <a:noFill/>
          <a:ln>
            <a:noFill/>
          </a:ln>
        </p:spPr>
      </p:pic>
      <p:pic>
        <p:nvPicPr>
          <p:cNvPr id="384" name="Google Shape;384;p57"/>
          <p:cNvPicPr preferRelativeResize="0"/>
          <p:nvPr/>
        </p:nvPicPr>
        <p:blipFill>
          <a:blip r:embed="rId4">
            <a:alphaModFix/>
          </a:blip>
          <a:stretch>
            <a:fillRect/>
          </a:stretch>
        </p:blipFill>
        <p:spPr>
          <a:xfrm>
            <a:off x="3668447" y="2757725"/>
            <a:ext cx="1028163" cy="250450"/>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288"/>
        <p:cNvGrpSpPr/>
        <p:nvPr/>
      </p:nvGrpSpPr>
      <p:grpSpPr>
        <a:xfrm>
          <a:off x="0" y="0"/>
          <a:ext cx="0" cy="0"/>
          <a:chOff x="0" y="0"/>
          <a:chExt cx="0" cy="0"/>
        </a:xfrm>
      </p:grpSpPr>
      <p:sp>
        <p:nvSpPr>
          <p:cNvPr id="2289" name="Google Shape;2289;p29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Declarando o modo estrito no Javascript:</a:t>
            </a:r>
            <a:endParaRPr/>
          </a:p>
        </p:txBody>
      </p:sp>
      <p:sp>
        <p:nvSpPr>
          <p:cNvPr id="2290" name="Google Shape;2290;p29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modo estrito é feito justamente para evitar práticas ruins. O exemplo mais comum de sua utilidade é usando uma variável que não foi declarada com ‘var’, ‘let’ ou ‘const’, todavia, ele interrompe o navegador de continuar rodando seu código após encontrar este erro.</a:t>
            </a:r>
            <a:endParaRPr/>
          </a:p>
          <a:p>
            <a:pPr marL="0" lvl="0" indent="0" algn="l" rtl="0">
              <a:spcBef>
                <a:spcPts val="800"/>
              </a:spcBef>
              <a:spcAft>
                <a:spcPts val="0"/>
              </a:spcAft>
              <a:buNone/>
            </a:pPr>
            <a:r>
              <a:rPr lang="pt-BR"/>
              <a:t>Para usar o modo estrito basta escrever no começo do código: “use strict”(uso estrito).</a:t>
            </a:r>
            <a:endParaRPr/>
          </a:p>
        </p:txBody>
      </p:sp>
      <p:pic>
        <p:nvPicPr>
          <p:cNvPr id="2291" name="Google Shape;2291;p299"/>
          <p:cNvPicPr preferRelativeResize="0"/>
          <p:nvPr/>
        </p:nvPicPr>
        <p:blipFill>
          <a:blip r:embed="rId3">
            <a:alphaModFix/>
          </a:blip>
          <a:stretch>
            <a:fillRect/>
          </a:stretch>
        </p:blipFill>
        <p:spPr>
          <a:xfrm>
            <a:off x="1339300" y="3429000"/>
            <a:ext cx="5686425" cy="85725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p30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Declarando o modo estrito no Javascript: escopos</a:t>
            </a:r>
            <a:endParaRPr/>
          </a:p>
        </p:txBody>
      </p:sp>
      <p:sp>
        <p:nvSpPr>
          <p:cNvPr id="2297" name="Google Shape;2297;p30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modo estrito depende do escopo em que ele se encontra, dessa forma, ele será aplicado no código inteiro caso seja escrito no topo do script. Mas ele só irá funcionar em uma única função caso seja declarado apenas no começo dela. Por exemplo:</a:t>
            </a:r>
            <a:endParaRPr/>
          </a:p>
        </p:txBody>
      </p:sp>
      <p:pic>
        <p:nvPicPr>
          <p:cNvPr id="2298" name="Google Shape;2298;p300"/>
          <p:cNvPicPr preferRelativeResize="0"/>
          <p:nvPr/>
        </p:nvPicPr>
        <p:blipFill>
          <a:blip r:embed="rId3">
            <a:alphaModFix/>
          </a:blip>
          <a:stretch>
            <a:fillRect/>
          </a:stretch>
        </p:blipFill>
        <p:spPr>
          <a:xfrm>
            <a:off x="1877475" y="2711375"/>
            <a:ext cx="4610100" cy="1581150"/>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30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Declarando o modo estrito no Javascript: motivos para usá-lo</a:t>
            </a:r>
            <a:endParaRPr/>
          </a:p>
        </p:txBody>
      </p:sp>
      <p:sp>
        <p:nvSpPr>
          <p:cNvPr id="2304" name="Google Shape;2304;p30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Ele foi feito para tornar seu código mais compatível com as versões anteriores, que tinham uma sintaxe rigorosa e impediam o código de rodar no menor dos erros.</a:t>
            </a:r>
            <a:endParaRPr/>
          </a:p>
          <a:p>
            <a:pPr marL="0" lvl="0" indent="0" algn="l" rtl="0">
              <a:spcBef>
                <a:spcPts val="800"/>
              </a:spcBef>
              <a:spcAft>
                <a:spcPts val="0"/>
              </a:spcAft>
              <a:buNone/>
            </a:pPr>
            <a:r>
              <a:rPr lang="pt-BR"/>
              <a:t>Assim, o que o javascript normalmente permite usar sem problemas, como uma variável não declarada (não importando se é um tipo de dado primitivo ou composto) é definido como um erro pelo ‘modo estrito’, para prevenção de futuros bugs.</a:t>
            </a: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O modo estrito só é reconhecido no javascript caso seja declarado no começo do código ou de uma função, nunca no meio ou no final.</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09" name="Google Shape;2309;p30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Coisas não permitidas no modo estrito</a:t>
            </a:r>
            <a:endParaRPr/>
          </a:p>
        </p:txBody>
      </p:sp>
      <p:sp>
        <p:nvSpPr>
          <p:cNvPr id="2310" name="Google Shape;2310;p30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Não é possível usar dados primitivos ou compostos sem antes criá-los.</a:t>
            </a:r>
            <a:endParaRPr/>
          </a:p>
          <a:p>
            <a:pPr marL="0" lvl="0" indent="0" algn="l" rtl="0">
              <a:spcBef>
                <a:spcPts val="800"/>
              </a:spcBef>
              <a:spcAft>
                <a:spcPts val="0"/>
              </a:spcAft>
              <a:buNone/>
            </a:pPr>
            <a:r>
              <a:rPr lang="pt-BR"/>
              <a:t>Não é possível deletar uma variável depois de usá-la (tanto primitiva quanto composta).</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Não é permitido usar o mesmo nome de um parâmetro mais de uma vez dentro dos parênteses:</a:t>
            </a:r>
            <a:endParaRPr/>
          </a:p>
        </p:txBody>
      </p:sp>
      <p:pic>
        <p:nvPicPr>
          <p:cNvPr id="2311" name="Google Shape;2311;p302"/>
          <p:cNvPicPr preferRelativeResize="0"/>
          <p:nvPr/>
        </p:nvPicPr>
        <p:blipFill>
          <a:blip r:embed="rId3">
            <a:alphaModFix/>
          </a:blip>
          <a:stretch>
            <a:fillRect/>
          </a:stretch>
        </p:blipFill>
        <p:spPr>
          <a:xfrm>
            <a:off x="2829975" y="2295525"/>
            <a:ext cx="2705100" cy="552450"/>
          </a:xfrm>
          <a:prstGeom prst="rect">
            <a:avLst/>
          </a:prstGeom>
          <a:noFill/>
          <a:ln>
            <a:noFill/>
          </a:ln>
        </p:spPr>
      </p:pic>
      <p:pic>
        <p:nvPicPr>
          <p:cNvPr id="2312" name="Google Shape;2312;p302"/>
          <p:cNvPicPr preferRelativeResize="0"/>
          <p:nvPr/>
        </p:nvPicPr>
        <p:blipFill>
          <a:blip r:embed="rId4">
            <a:alphaModFix/>
          </a:blip>
          <a:stretch>
            <a:fillRect/>
          </a:stretch>
        </p:blipFill>
        <p:spPr>
          <a:xfrm>
            <a:off x="1377400" y="3753650"/>
            <a:ext cx="5610225" cy="552450"/>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sp>
        <p:nvSpPr>
          <p:cNvPr id="2317" name="Google Shape;2317;p30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Arrow function no Javascript:</a:t>
            </a:r>
            <a:endParaRPr/>
          </a:p>
        </p:txBody>
      </p:sp>
      <p:sp>
        <p:nvSpPr>
          <p:cNvPr id="2318" name="Google Shape;2318;p30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Uma ‘arrow function’, também conhecida como “função anônima”. É extremamente útil quando seu objetivo for economizar código e poupar a memória RAM para o site ser exibido ao usuário. </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sp>
        <p:nvSpPr>
          <p:cNvPr id="2323" name="Google Shape;2323;p30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Arrow function no Javascript: características</a:t>
            </a:r>
            <a:endParaRPr/>
          </a:p>
        </p:txBody>
      </p:sp>
      <p:sp>
        <p:nvSpPr>
          <p:cNvPr id="2324" name="Google Shape;2324;p30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Agora vamos falar de suas principais características e o porquê de usá-lo:</a:t>
            </a:r>
            <a:endParaRPr/>
          </a:p>
          <a:p>
            <a:pPr marL="457200" lvl="0" indent="-298450" algn="l" rtl="0">
              <a:spcBef>
                <a:spcPts val="800"/>
              </a:spcBef>
              <a:spcAft>
                <a:spcPts val="0"/>
              </a:spcAft>
              <a:buSzPts val="1100"/>
              <a:buChar char="►"/>
            </a:pPr>
            <a:r>
              <a:rPr lang="pt-BR"/>
              <a:t>Não é preciso usar a palavra-chave ‘function’, pois o javascript já entende que se trata de uma arrow function.</a:t>
            </a:r>
            <a:endParaRPr/>
          </a:p>
          <a:p>
            <a:pPr marL="457200" lvl="0" indent="-298450" algn="l" rtl="0">
              <a:spcBef>
                <a:spcPts val="0"/>
              </a:spcBef>
              <a:spcAft>
                <a:spcPts val="0"/>
              </a:spcAft>
              <a:buSzPts val="1100"/>
              <a:buChar char="►"/>
            </a:pPr>
            <a:r>
              <a:rPr lang="pt-BR"/>
              <a:t>Por ser uma função anônima, ele não tem um nome de função, logo, ele é armazenado dentro de uma variável:</a:t>
            </a:r>
            <a:endParaRPr/>
          </a:p>
          <a:p>
            <a:pPr marL="457200" lvl="0" indent="-298450" algn="l" rtl="0">
              <a:spcBef>
                <a:spcPts val="0"/>
              </a:spcBef>
              <a:spcAft>
                <a:spcPts val="0"/>
              </a:spcAft>
              <a:buSzPts val="1100"/>
              <a:buChar char="►"/>
            </a:pPr>
            <a:r>
              <a:rPr lang="pt-BR"/>
              <a:t>O return é desnecessário na arrow function, pois o javascript já entende que você pretende retornar o valor.</a:t>
            </a: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Por se tratar de uma função com o objetivo de simplificar código, ele só é recomendado em casos que seja passado apenas uma instrução, mas pode usá-lo com mais, obviamente.</a:t>
            </a:r>
            <a:endParaRPr/>
          </a:p>
        </p:txBody>
      </p:sp>
      <p:pic>
        <p:nvPicPr>
          <p:cNvPr id="2325" name="Google Shape;2325;p304"/>
          <p:cNvPicPr preferRelativeResize="0"/>
          <p:nvPr/>
        </p:nvPicPr>
        <p:blipFill>
          <a:blip r:embed="rId3">
            <a:alphaModFix/>
          </a:blip>
          <a:stretch>
            <a:fillRect/>
          </a:stretch>
        </p:blipFill>
        <p:spPr>
          <a:xfrm>
            <a:off x="5938850" y="2855264"/>
            <a:ext cx="1450585" cy="152311"/>
          </a:xfrm>
          <a:prstGeom prst="rect">
            <a:avLst/>
          </a:prstGeom>
          <a:noFill/>
          <a:ln>
            <a:noFill/>
          </a:ln>
        </p:spPr>
      </p:pic>
      <p:pic>
        <p:nvPicPr>
          <p:cNvPr id="2326" name="Google Shape;2326;p304"/>
          <p:cNvPicPr preferRelativeResize="0"/>
          <p:nvPr/>
        </p:nvPicPr>
        <p:blipFill>
          <a:blip r:embed="rId4">
            <a:alphaModFix/>
          </a:blip>
          <a:stretch>
            <a:fillRect/>
          </a:stretch>
        </p:blipFill>
        <p:spPr>
          <a:xfrm>
            <a:off x="5665250" y="3356150"/>
            <a:ext cx="2173100" cy="422125"/>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2330"/>
        <p:cNvGrpSpPr/>
        <p:nvPr/>
      </p:nvGrpSpPr>
      <p:grpSpPr>
        <a:xfrm>
          <a:off x="0" y="0"/>
          <a:ext cx="0" cy="0"/>
          <a:chOff x="0" y="0"/>
          <a:chExt cx="0" cy="0"/>
        </a:xfrm>
      </p:grpSpPr>
      <p:sp>
        <p:nvSpPr>
          <p:cNvPr id="2331" name="Google Shape;2331;p30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Arrow function no Javascript: abreviações</a:t>
            </a:r>
            <a:endParaRPr/>
          </a:p>
        </p:txBody>
      </p:sp>
      <p:sp>
        <p:nvSpPr>
          <p:cNvPr id="2332" name="Google Shape;2332;p30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Caso você escreva apenas </a:t>
            </a:r>
            <a:r>
              <a:rPr lang="pt-BR" b="1"/>
              <a:t>uma</a:t>
            </a:r>
            <a:r>
              <a:rPr lang="pt-BR"/>
              <a:t> instrução na arrow function, o uso de chaves ( {} ) é desnecessário: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Caso você informe apenas </a:t>
            </a:r>
            <a:r>
              <a:rPr lang="pt-BR" b="1"/>
              <a:t>um</a:t>
            </a:r>
            <a:r>
              <a:rPr lang="pt-BR"/>
              <a:t> parâmetro, o uso de parênteses também é desnecessário: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No entanto, não é tão recomendado tirar os parênteses, uma vez que pode acabar atrasando ou confundido a manutenção do código.</a:t>
            </a:r>
            <a:endParaRPr/>
          </a:p>
        </p:txBody>
      </p:sp>
      <p:pic>
        <p:nvPicPr>
          <p:cNvPr id="2333" name="Google Shape;2333;p305"/>
          <p:cNvPicPr preferRelativeResize="0"/>
          <p:nvPr/>
        </p:nvPicPr>
        <p:blipFill>
          <a:blip r:embed="rId3">
            <a:alphaModFix/>
          </a:blip>
          <a:stretch>
            <a:fillRect/>
          </a:stretch>
        </p:blipFill>
        <p:spPr>
          <a:xfrm>
            <a:off x="2023017" y="2388225"/>
            <a:ext cx="4319022" cy="251925"/>
          </a:xfrm>
          <a:prstGeom prst="rect">
            <a:avLst/>
          </a:prstGeom>
          <a:noFill/>
          <a:ln>
            <a:noFill/>
          </a:ln>
        </p:spPr>
      </p:pic>
      <p:pic>
        <p:nvPicPr>
          <p:cNvPr id="2334" name="Google Shape;2334;p305"/>
          <p:cNvPicPr preferRelativeResize="0"/>
          <p:nvPr/>
        </p:nvPicPr>
        <p:blipFill>
          <a:blip r:embed="rId4">
            <a:alphaModFix/>
          </a:blip>
          <a:stretch>
            <a:fillRect/>
          </a:stretch>
        </p:blipFill>
        <p:spPr>
          <a:xfrm>
            <a:off x="2063300" y="3447425"/>
            <a:ext cx="4238441" cy="304700"/>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2338"/>
        <p:cNvGrpSpPr/>
        <p:nvPr/>
      </p:nvGrpSpPr>
      <p:grpSpPr>
        <a:xfrm>
          <a:off x="0" y="0"/>
          <a:ext cx="0" cy="0"/>
          <a:chOff x="0" y="0"/>
          <a:chExt cx="0" cy="0"/>
        </a:xfrm>
      </p:grpSpPr>
      <p:sp>
        <p:nvSpPr>
          <p:cNvPr id="2339" name="Google Shape;2339;p30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Importando e exportando pedaços de código no Javascript</a:t>
            </a:r>
            <a:endParaRPr/>
          </a:p>
        </p:txBody>
      </p:sp>
      <p:sp>
        <p:nvSpPr>
          <p:cNvPr id="2340" name="Google Shape;2340;p30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javascript consegue estar importando pedaços de códigos de outros arquivos ‘.js’ e utilizar no seu código atual sem quaisquer problemas.</a:t>
            </a:r>
            <a:endParaRPr/>
          </a:p>
          <a:p>
            <a:pPr marL="0" lvl="0" indent="0" algn="l" rtl="0">
              <a:spcBef>
                <a:spcPts val="800"/>
              </a:spcBef>
              <a:spcAft>
                <a:spcPts val="0"/>
              </a:spcAft>
              <a:buNone/>
            </a:pPr>
            <a:r>
              <a:rPr lang="pt-BR"/>
              <a:t>Estes arquivos importando são funções, pois elas não irão atrapalhar o restante do código e podem ser utilizadas quando quiserem.</a:t>
            </a:r>
            <a:endParaRPr/>
          </a:p>
          <a:p>
            <a:pPr marL="0" lvl="0" indent="0" algn="l" rtl="0">
              <a:spcBef>
                <a:spcPts val="800"/>
              </a:spcBef>
              <a:spcAft>
                <a:spcPts val="0"/>
              </a:spcAft>
              <a:buNone/>
            </a:pPr>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sp>
        <p:nvSpPr>
          <p:cNvPr id="2345" name="Google Shape;2345;p30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Exportando funções no Javascript</a:t>
            </a:r>
            <a:endParaRPr/>
          </a:p>
        </p:txBody>
      </p:sp>
      <p:sp>
        <p:nvSpPr>
          <p:cNvPr id="2346" name="Google Shape;2346;p30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Para exportá-las, você precisa escrever a palavra ‘export’ antes de declará-las.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Você pode exportar quantas funções quiser.</a:t>
            </a:r>
            <a:endParaRPr/>
          </a:p>
        </p:txBody>
      </p:sp>
      <p:pic>
        <p:nvPicPr>
          <p:cNvPr id="2347" name="Google Shape;2347;p307"/>
          <p:cNvPicPr preferRelativeResize="0"/>
          <p:nvPr/>
        </p:nvPicPr>
        <p:blipFill>
          <a:blip r:embed="rId3">
            <a:alphaModFix/>
          </a:blip>
          <a:stretch>
            <a:fillRect/>
          </a:stretch>
        </p:blipFill>
        <p:spPr>
          <a:xfrm>
            <a:off x="2910925" y="2239600"/>
            <a:ext cx="2543175" cy="91440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2" name="Google Shape;2352;p30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Importando funções no Javascript</a:t>
            </a:r>
            <a:endParaRPr/>
          </a:p>
        </p:txBody>
      </p:sp>
      <p:sp>
        <p:nvSpPr>
          <p:cNvPr id="2353" name="Google Shape;2353;p30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Agora para importá-las no seu código atual. Utilize a seguinte sintaxe:</a:t>
            </a:r>
            <a:endParaRPr/>
          </a:p>
          <a:p>
            <a:pPr marL="0" lvl="0" indent="0" algn="l" rtl="0">
              <a:spcBef>
                <a:spcPts val="800"/>
              </a:spcBef>
              <a:spcAft>
                <a:spcPts val="0"/>
              </a:spcAft>
              <a:buNone/>
            </a:pPr>
            <a:r>
              <a:rPr lang="pt-BR"/>
              <a:t>import {nomeFuncao} from ‘./nomeArquivo.js’</a:t>
            </a:r>
            <a:endParaRPr/>
          </a:p>
          <a:p>
            <a:pPr marL="0" lvl="0" indent="0" algn="l" rtl="0">
              <a:spcBef>
                <a:spcPts val="800"/>
              </a:spcBef>
              <a:spcAft>
                <a:spcPts val="0"/>
              </a:spcAft>
              <a:buNone/>
            </a:pPr>
            <a:r>
              <a:rPr lang="pt-BR"/>
              <a:t>Por exemplo: </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O import ignora espaços e quebras de linhas dentro das chaves{}, então também pode escrevê-los da seguinte forma:</a:t>
            </a:r>
            <a:endParaRPr/>
          </a:p>
        </p:txBody>
      </p:sp>
      <p:pic>
        <p:nvPicPr>
          <p:cNvPr id="2354" name="Google Shape;2354;p308"/>
          <p:cNvPicPr preferRelativeResize="0"/>
          <p:nvPr/>
        </p:nvPicPr>
        <p:blipFill>
          <a:blip r:embed="rId3">
            <a:alphaModFix/>
          </a:blip>
          <a:stretch>
            <a:fillRect/>
          </a:stretch>
        </p:blipFill>
        <p:spPr>
          <a:xfrm>
            <a:off x="1711613" y="2675500"/>
            <a:ext cx="4941822" cy="304700"/>
          </a:xfrm>
          <a:prstGeom prst="rect">
            <a:avLst/>
          </a:prstGeom>
          <a:noFill/>
          <a:ln>
            <a:noFill/>
          </a:ln>
        </p:spPr>
      </p:pic>
      <p:pic>
        <p:nvPicPr>
          <p:cNvPr id="2355" name="Google Shape;2355;p308"/>
          <p:cNvPicPr preferRelativeResize="0"/>
          <p:nvPr/>
        </p:nvPicPr>
        <p:blipFill>
          <a:blip r:embed="rId4">
            <a:alphaModFix/>
          </a:blip>
          <a:stretch>
            <a:fillRect/>
          </a:stretch>
        </p:blipFill>
        <p:spPr>
          <a:xfrm>
            <a:off x="3268125" y="4010938"/>
            <a:ext cx="1828800" cy="600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Variáveis no Javascript: exibindo elas</a:t>
            </a:r>
            <a:endParaRPr/>
          </a:p>
        </p:txBody>
      </p:sp>
      <p:sp>
        <p:nvSpPr>
          <p:cNvPr id="390" name="Google Shape;390;p5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Para exibir uma variável ou escrevê-la na página do seu site, basta usar uma das 4 formas vistas anteriormente, como a ‘innerHTML’.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Explicando este código de forma rápida, o ‘document’ representa o ‘body’ do HTML, e traduzindo a grosso modo, ‘getElementById’ = ‘pegar o elemento pelo ID’, </a:t>
            </a:r>
            <a:endParaRPr/>
          </a:p>
        </p:txBody>
      </p:sp>
      <p:pic>
        <p:nvPicPr>
          <p:cNvPr id="391" name="Google Shape;391;p58"/>
          <p:cNvPicPr preferRelativeResize="0"/>
          <p:nvPr/>
        </p:nvPicPr>
        <p:blipFill>
          <a:blip r:embed="rId3">
            <a:alphaModFix/>
          </a:blip>
          <a:stretch>
            <a:fillRect/>
          </a:stretch>
        </p:blipFill>
        <p:spPr>
          <a:xfrm>
            <a:off x="2067975" y="2249000"/>
            <a:ext cx="4229100" cy="1047750"/>
          </a:xfrm>
          <a:prstGeom prst="rect">
            <a:avLst/>
          </a:prstGeom>
          <a:noFill/>
          <a:ln>
            <a:noFill/>
          </a:ln>
        </p:spPr>
      </p:pic>
      <p:pic>
        <p:nvPicPr>
          <p:cNvPr id="392" name="Google Shape;392;p58"/>
          <p:cNvPicPr preferRelativeResize="0"/>
          <p:nvPr/>
        </p:nvPicPr>
        <p:blipFill>
          <a:blip r:embed="rId4">
            <a:alphaModFix/>
          </a:blip>
          <a:stretch>
            <a:fillRect/>
          </a:stretch>
        </p:blipFill>
        <p:spPr>
          <a:xfrm>
            <a:off x="3882486" y="3296750"/>
            <a:ext cx="600075" cy="319189"/>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sp>
        <p:nvSpPr>
          <p:cNvPr id="2360" name="Google Shape;2360;p30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Definindo o tipo de script</a:t>
            </a:r>
            <a:endParaRPr/>
          </a:p>
        </p:txBody>
      </p:sp>
      <p:sp>
        <p:nvSpPr>
          <p:cNvPr id="2361" name="Google Shape;2361;p30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Como você importou e exportou pedaços de código, coisas que não são habituais do Javascript fazer (mas sim o React). Você terá de definir o tipo do script, usando o atributo e valor type=”module” para não gerar qualquer erro. O código deverá ser escrito de forma semelhante a esta:</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a ordem dos atributos não é relevante.</a:t>
            </a:r>
            <a:endParaRPr/>
          </a:p>
        </p:txBody>
      </p:sp>
      <p:pic>
        <p:nvPicPr>
          <p:cNvPr id="2362" name="Google Shape;2362;p309"/>
          <p:cNvPicPr preferRelativeResize="0"/>
          <p:nvPr/>
        </p:nvPicPr>
        <p:blipFill>
          <a:blip r:embed="rId3">
            <a:alphaModFix/>
          </a:blip>
          <a:stretch>
            <a:fillRect/>
          </a:stretch>
        </p:blipFill>
        <p:spPr>
          <a:xfrm>
            <a:off x="1867425" y="2960700"/>
            <a:ext cx="4287907" cy="304700"/>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31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Boas práticas de arquivos JS: variáveis</a:t>
            </a:r>
            <a:endParaRPr/>
          </a:p>
        </p:txBody>
      </p:sp>
      <p:sp>
        <p:nvSpPr>
          <p:cNvPr id="2368" name="Google Shape;2368;p31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Usamos como boa prática no Javascript fazer a separação entre o nome das variáveis através do camelCase. Onde cada palavra será separada por sua letra maiúscula, da seguinte forma:</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Esta regra se aplica tanto para nome de variáveis como também de funções.</a:t>
            </a:r>
            <a:endParaRPr/>
          </a:p>
        </p:txBody>
      </p:sp>
      <p:pic>
        <p:nvPicPr>
          <p:cNvPr id="2369" name="Google Shape;2369;p310"/>
          <p:cNvPicPr preferRelativeResize="0"/>
          <p:nvPr/>
        </p:nvPicPr>
        <p:blipFill>
          <a:blip r:embed="rId3">
            <a:alphaModFix/>
          </a:blip>
          <a:stretch>
            <a:fillRect/>
          </a:stretch>
        </p:blipFill>
        <p:spPr>
          <a:xfrm>
            <a:off x="3287720" y="2495550"/>
            <a:ext cx="1789600" cy="541300"/>
          </a:xfrm>
          <a:prstGeom prst="rect">
            <a:avLst/>
          </a:prstGeom>
          <a:noFill/>
          <a:ln>
            <a:noFill/>
          </a:ln>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p31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Boas práticas de arquivos JS: operadores</a:t>
            </a:r>
            <a:endParaRPr/>
          </a:p>
        </p:txBody>
      </p:sp>
      <p:sp>
        <p:nvSpPr>
          <p:cNvPr id="2375" name="Google Shape;2375;p31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É uma boa prática sempre deixar um espaço entre cada operador ( = / * + - ). Para facilitar a visualização de outras pessoas. Por exemplo:</a:t>
            </a:r>
            <a:endParaRPr/>
          </a:p>
        </p:txBody>
      </p:sp>
      <p:pic>
        <p:nvPicPr>
          <p:cNvPr id="2376" name="Google Shape;2376;p311"/>
          <p:cNvPicPr preferRelativeResize="0"/>
          <p:nvPr/>
        </p:nvPicPr>
        <p:blipFill>
          <a:blip r:embed="rId3">
            <a:alphaModFix/>
          </a:blip>
          <a:stretch>
            <a:fillRect/>
          </a:stretch>
        </p:blipFill>
        <p:spPr>
          <a:xfrm>
            <a:off x="2468025" y="2224175"/>
            <a:ext cx="3429000" cy="476250"/>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2380"/>
        <p:cNvGrpSpPr/>
        <p:nvPr/>
      </p:nvGrpSpPr>
      <p:grpSpPr>
        <a:xfrm>
          <a:off x="0" y="0"/>
          <a:ext cx="0" cy="0"/>
          <a:chOff x="0" y="0"/>
          <a:chExt cx="0" cy="0"/>
        </a:xfrm>
      </p:grpSpPr>
      <p:sp>
        <p:nvSpPr>
          <p:cNvPr id="2381" name="Google Shape;2381;p31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Boas práticas de arquivos JS: recuo de código</a:t>
            </a:r>
            <a:endParaRPr/>
          </a:p>
        </p:txBody>
      </p:sp>
      <p:sp>
        <p:nvSpPr>
          <p:cNvPr id="2382" name="Google Shape;2382;p31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Caso prefira não usar a tecla ‘tab’, já que ela gasta muito espaço da tela, pode apertar a tecla de espaço </a:t>
            </a:r>
            <a:r>
              <a:rPr lang="pt-BR" b="1"/>
              <a:t>duas vezes</a:t>
            </a:r>
            <a:r>
              <a:rPr lang="pt-BR"/>
              <a:t> para substituí-lo. É sempre bom utilizá-lo em blocos de código como funções, etc:</a:t>
            </a:r>
            <a:endParaRPr/>
          </a:p>
        </p:txBody>
      </p:sp>
      <p:pic>
        <p:nvPicPr>
          <p:cNvPr id="2383" name="Google Shape;2383;p312"/>
          <p:cNvPicPr preferRelativeResize="0"/>
          <p:nvPr/>
        </p:nvPicPr>
        <p:blipFill>
          <a:blip r:embed="rId3">
            <a:alphaModFix/>
          </a:blip>
          <a:stretch>
            <a:fillRect/>
          </a:stretch>
        </p:blipFill>
        <p:spPr>
          <a:xfrm>
            <a:off x="2682325" y="2442963"/>
            <a:ext cx="3000375" cy="695325"/>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sp>
        <p:nvSpPr>
          <p:cNvPr id="2388" name="Google Shape;2388;p31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Boas práticas de arquivos JS: regras gerais</a:t>
            </a:r>
            <a:endParaRPr/>
          </a:p>
        </p:txBody>
      </p:sp>
      <p:sp>
        <p:nvSpPr>
          <p:cNvPr id="2389" name="Google Shape;2389;p31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É bem visto para todos, utilizar o ponto e vírgula ( ; ) sempre que terminar uma instrução, não apenas quando escrever duas instruções na mesma linha.</a:t>
            </a:r>
            <a:endParaRPr/>
          </a:p>
          <a:p>
            <a:pPr marL="0" lvl="0" indent="0" algn="l" rtl="0">
              <a:spcBef>
                <a:spcPts val="800"/>
              </a:spcBef>
              <a:spcAft>
                <a:spcPts val="0"/>
              </a:spcAft>
              <a:buNone/>
            </a:pPr>
            <a:endParaRPr/>
          </a:p>
          <a:p>
            <a:pPr marL="0" lvl="0" indent="0" algn="l" rtl="0">
              <a:spcBef>
                <a:spcPts val="800"/>
              </a:spcBef>
              <a:spcAft>
                <a:spcPts val="0"/>
              </a:spcAft>
              <a:buNone/>
            </a:pPr>
            <a:r>
              <a:rPr lang="pt-BR"/>
              <a:t>Existem também algumas regras gerais para instruções complexas (funções, loops, desvio condicional), sendo elas: </a:t>
            </a:r>
            <a:endParaRPr/>
          </a:p>
          <a:p>
            <a:pPr marL="457200" lvl="0" indent="-298450" algn="l" rtl="0">
              <a:spcBef>
                <a:spcPts val="800"/>
              </a:spcBef>
              <a:spcAft>
                <a:spcPts val="0"/>
              </a:spcAft>
              <a:buSzPts val="1100"/>
              <a:buChar char="►"/>
            </a:pPr>
            <a:r>
              <a:rPr lang="pt-BR"/>
              <a:t>Coloque o colchete de abertura na linha em que a instrução é declarada.</a:t>
            </a:r>
            <a:endParaRPr/>
          </a:p>
          <a:p>
            <a:pPr marL="457200" lvl="0" indent="-298450" algn="l" rtl="0">
              <a:spcBef>
                <a:spcPts val="0"/>
              </a:spcBef>
              <a:spcAft>
                <a:spcPts val="0"/>
              </a:spcAft>
              <a:buSzPts val="1100"/>
              <a:buChar char="►"/>
            </a:pPr>
            <a:r>
              <a:rPr lang="pt-BR"/>
              <a:t>Use um espaço antes do colchete de abertura.</a:t>
            </a:r>
            <a:endParaRPr/>
          </a:p>
          <a:p>
            <a:pPr marL="457200" lvl="0" indent="-298450" algn="l" rtl="0">
              <a:spcBef>
                <a:spcPts val="0"/>
              </a:spcBef>
              <a:spcAft>
                <a:spcPts val="0"/>
              </a:spcAft>
              <a:buSzPts val="1100"/>
              <a:buChar char="►"/>
            </a:pPr>
            <a:r>
              <a:rPr lang="pt-BR"/>
              <a:t>Coloque o colchete de fechamento em uma nova linha.</a:t>
            </a:r>
            <a:endParaRPr/>
          </a:p>
          <a:p>
            <a:pPr marL="457200" lvl="0" indent="-298450" algn="l" rtl="0">
              <a:spcBef>
                <a:spcPts val="0"/>
              </a:spcBef>
              <a:spcAft>
                <a:spcPts val="0"/>
              </a:spcAft>
              <a:buSzPts val="1100"/>
              <a:buChar char="►"/>
            </a:pPr>
            <a:r>
              <a:rPr lang="pt-BR"/>
              <a:t>Não termine uma instrução complexa com ponto e vírgula.</a:t>
            </a:r>
            <a:endParaRPr/>
          </a:p>
        </p:txBody>
      </p:sp>
      <p:pic>
        <p:nvPicPr>
          <p:cNvPr id="2390" name="Google Shape;2390;p313"/>
          <p:cNvPicPr preferRelativeResize="0"/>
          <p:nvPr/>
        </p:nvPicPr>
        <p:blipFill>
          <a:blip r:embed="rId3">
            <a:alphaModFix/>
          </a:blip>
          <a:stretch>
            <a:fillRect/>
          </a:stretch>
        </p:blipFill>
        <p:spPr>
          <a:xfrm>
            <a:off x="2606588" y="2343150"/>
            <a:ext cx="3151875" cy="230625"/>
          </a:xfrm>
          <a:prstGeom prst="rect">
            <a:avLst/>
          </a:prstGeom>
          <a:noFill/>
          <a:ln>
            <a:noFill/>
          </a:ln>
        </p:spPr>
      </p:pic>
      <p:pic>
        <p:nvPicPr>
          <p:cNvPr id="2391" name="Google Shape;2391;p313"/>
          <p:cNvPicPr preferRelativeResize="0"/>
          <p:nvPr/>
        </p:nvPicPr>
        <p:blipFill>
          <a:blip r:embed="rId4">
            <a:alphaModFix/>
          </a:blip>
          <a:stretch>
            <a:fillRect/>
          </a:stretch>
        </p:blipFill>
        <p:spPr>
          <a:xfrm>
            <a:off x="6143613" y="4476750"/>
            <a:ext cx="3000375" cy="666750"/>
          </a:xfrm>
          <a:prstGeom prst="rect">
            <a:avLst/>
          </a:prstGeom>
          <a:noFill/>
          <a:ln>
            <a:noFill/>
          </a:ln>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31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Boas práticas de arquivos JS: regras para objetos</a:t>
            </a:r>
            <a:endParaRPr/>
          </a:p>
        </p:txBody>
      </p:sp>
      <p:sp>
        <p:nvSpPr>
          <p:cNvPr id="2397" name="Google Shape;2397;p31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Há também algumas regras específicas para objeto. Sendo elas:</a:t>
            </a:r>
            <a:endParaRPr/>
          </a:p>
          <a:p>
            <a:pPr marL="457200" lvl="0" indent="-298450" algn="l" rtl="0">
              <a:spcBef>
                <a:spcPts val="800"/>
              </a:spcBef>
              <a:spcAft>
                <a:spcPts val="0"/>
              </a:spcAft>
              <a:buSzPts val="1100"/>
              <a:buChar char="►"/>
            </a:pPr>
            <a:r>
              <a:rPr lang="pt-BR"/>
              <a:t>Coloque o colchete de abertura na mesma linha que o nome do objeto.</a:t>
            </a:r>
            <a:endParaRPr/>
          </a:p>
          <a:p>
            <a:pPr marL="457200" lvl="0" indent="-298450" algn="l" rtl="0">
              <a:spcBef>
                <a:spcPts val="0"/>
              </a:spcBef>
              <a:spcAft>
                <a:spcPts val="0"/>
              </a:spcAft>
              <a:buSzPts val="1100"/>
              <a:buChar char="►"/>
            </a:pPr>
            <a:r>
              <a:rPr lang="pt-BR"/>
              <a:t>Utilize um espaço entre o nome da propriedade e seu valor.</a:t>
            </a:r>
            <a:endParaRPr/>
          </a:p>
          <a:p>
            <a:pPr marL="457200" lvl="0" indent="-298450" algn="l" rtl="0">
              <a:spcBef>
                <a:spcPts val="0"/>
              </a:spcBef>
              <a:spcAft>
                <a:spcPts val="0"/>
              </a:spcAft>
              <a:buSzPts val="1100"/>
              <a:buChar char="►"/>
            </a:pPr>
            <a:r>
              <a:rPr lang="pt-BR"/>
              <a:t>Use aspas em torno de valores de cadeia de caracteres, e não de numéricos.</a:t>
            </a:r>
            <a:endParaRPr/>
          </a:p>
          <a:p>
            <a:pPr marL="457200" lvl="0" indent="-298450" algn="l" rtl="0">
              <a:spcBef>
                <a:spcPts val="0"/>
              </a:spcBef>
              <a:spcAft>
                <a:spcPts val="0"/>
              </a:spcAft>
              <a:buSzPts val="1100"/>
              <a:buChar char="►"/>
            </a:pPr>
            <a:r>
              <a:rPr lang="pt-BR"/>
              <a:t>Não utilize uma vírgula na última propriedade-valor.</a:t>
            </a:r>
            <a:endParaRPr/>
          </a:p>
          <a:p>
            <a:pPr marL="457200" lvl="0" indent="-298450" algn="l" rtl="0">
              <a:spcBef>
                <a:spcPts val="0"/>
              </a:spcBef>
              <a:spcAft>
                <a:spcPts val="0"/>
              </a:spcAft>
              <a:buSzPts val="1100"/>
              <a:buChar char="►"/>
            </a:pPr>
            <a:r>
              <a:rPr lang="pt-BR"/>
              <a:t>Coloque o colchete de fechamento em uma nova linha.</a:t>
            </a:r>
            <a:endParaRPr/>
          </a:p>
          <a:p>
            <a:pPr marL="457200" lvl="0" indent="-298450" algn="l" rtl="0">
              <a:spcBef>
                <a:spcPts val="0"/>
              </a:spcBef>
              <a:spcAft>
                <a:spcPts val="0"/>
              </a:spcAft>
              <a:buSzPts val="1100"/>
              <a:buChar char="►"/>
            </a:pPr>
            <a:r>
              <a:rPr lang="pt-BR"/>
              <a:t>Sempre termine uma declaração de objeto com ponto e vírgula.</a:t>
            </a:r>
            <a:endParaRPr/>
          </a:p>
        </p:txBody>
      </p:sp>
      <p:pic>
        <p:nvPicPr>
          <p:cNvPr id="2398" name="Google Shape;2398;p314"/>
          <p:cNvPicPr preferRelativeResize="0"/>
          <p:nvPr/>
        </p:nvPicPr>
        <p:blipFill>
          <a:blip r:embed="rId3">
            <a:alphaModFix/>
          </a:blip>
          <a:stretch>
            <a:fillRect/>
          </a:stretch>
        </p:blipFill>
        <p:spPr>
          <a:xfrm>
            <a:off x="3477011" y="3881425"/>
            <a:ext cx="1411025" cy="1144925"/>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p31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Boas práticas de arquivos JS: regras para objetos</a:t>
            </a:r>
            <a:endParaRPr/>
          </a:p>
        </p:txBody>
      </p:sp>
      <p:sp>
        <p:nvSpPr>
          <p:cNvPr id="2404" name="Google Shape;2404;p31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Caso o objeto possua uma quantidade pequena de propriedades-valor, pode escrever toda a declaração em uma única linha. Por exemplo:</a:t>
            </a:r>
            <a:endParaRPr/>
          </a:p>
        </p:txBody>
      </p:sp>
      <p:pic>
        <p:nvPicPr>
          <p:cNvPr id="2405" name="Google Shape;2405;p315"/>
          <p:cNvPicPr preferRelativeResize="0"/>
          <p:nvPr/>
        </p:nvPicPr>
        <p:blipFill>
          <a:blip r:embed="rId3">
            <a:alphaModFix/>
          </a:blip>
          <a:stretch>
            <a:fillRect/>
          </a:stretch>
        </p:blipFill>
        <p:spPr>
          <a:xfrm>
            <a:off x="1292275" y="2571750"/>
            <a:ext cx="5780497" cy="304700"/>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sp>
        <p:nvSpPr>
          <p:cNvPr id="2410" name="Google Shape;2410;p31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Boas práticas de arquivos JS:</a:t>
            </a:r>
            <a:endParaRPr/>
          </a:p>
          <a:p>
            <a:pPr marL="0" lvl="0" indent="0" algn="l" rtl="0">
              <a:spcBef>
                <a:spcPts val="0"/>
              </a:spcBef>
              <a:spcAft>
                <a:spcPts val="0"/>
              </a:spcAft>
              <a:buNone/>
            </a:pPr>
            <a:r>
              <a:rPr lang="pt-BR"/>
              <a:t>Comprimento da linha &lt; 80</a:t>
            </a:r>
            <a:endParaRPr/>
          </a:p>
        </p:txBody>
      </p:sp>
      <p:sp>
        <p:nvSpPr>
          <p:cNvPr id="2411" name="Google Shape;2411;p31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Para facilitar a visualização do código, é recomendado que cada linha tenha menos de 80 caracteres. Para isso, você pode quebrar a linha após um operador ou uma vírgula.</a:t>
            </a:r>
            <a:endParaRPr/>
          </a:p>
        </p:txBody>
      </p:sp>
      <p:pic>
        <p:nvPicPr>
          <p:cNvPr id="2412" name="Google Shape;2412;p316"/>
          <p:cNvPicPr preferRelativeResize="0"/>
          <p:nvPr/>
        </p:nvPicPr>
        <p:blipFill>
          <a:blip r:embed="rId3">
            <a:alphaModFix/>
          </a:blip>
          <a:stretch>
            <a:fillRect/>
          </a:stretch>
        </p:blipFill>
        <p:spPr>
          <a:xfrm>
            <a:off x="2601800" y="2495775"/>
            <a:ext cx="3161450" cy="388675"/>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31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Boas práticas de arquivos JS:</a:t>
            </a:r>
            <a:endParaRPr/>
          </a:p>
          <a:p>
            <a:pPr marL="0" lvl="0" indent="0" algn="l" rtl="0">
              <a:spcBef>
                <a:spcPts val="0"/>
              </a:spcBef>
              <a:spcAft>
                <a:spcPts val="0"/>
              </a:spcAft>
              <a:buNone/>
            </a:pPr>
            <a:r>
              <a:rPr lang="pt-BR"/>
              <a:t>nomenclatura</a:t>
            </a:r>
            <a:endParaRPr/>
          </a:p>
        </p:txBody>
      </p:sp>
      <p:sp>
        <p:nvSpPr>
          <p:cNvPr id="2418" name="Google Shape;2418;p31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Sempre use o mesmo tipo de nomenclatura para todo seu código, para que ele seja padronizado e evite futuros erros. Por exemplo:</a:t>
            </a:r>
            <a:endParaRPr/>
          </a:p>
          <a:p>
            <a:pPr marL="457200" lvl="0" indent="-298450" algn="l" rtl="0">
              <a:spcBef>
                <a:spcPts val="800"/>
              </a:spcBef>
              <a:spcAft>
                <a:spcPts val="0"/>
              </a:spcAft>
              <a:buSzPts val="1100"/>
              <a:buChar char="►"/>
            </a:pPr>
            <a:r>
              <a:rPr lang="pt-BR"/>
              <a:t>Nome de variáveis e funções escrito com </a:t>
            </a:r>
            <a:r>
              <a:rPr lang="pt-BR" b="1"/>
              <a:t>camelCase</a:t>
            </a:r>
            <a:r>
              <a:rPr lang="pt-BR"/>
              <a:t> (Ex: nomeCompleto).</a:t>
            </a:r>
            <a:endParaRPr/>
          </a:p>
          <a:p>
            <a:pPr marL="457200" lvl="0" indent="-298450" algn="l" rtl="0">
              <a:spcBef>
                <a:spcPts val="0"/>
              </a:spcBef>
              <a:spcAft>
                <a:spcPts val="0"/>
              </a:spcAft>
              <a:buSzPts val="1100"/>
              <a:buChar char="►"/>
            </a:pPr>
            <a:r>
              <a:rPr lang="pt-BR"/>
              <a:t>Variáveis globais escritas em maiúscula (é bastante comum, mas ainda existem algumas pessoas que não a utilizem, a propósito, variável global é uma que não pertence a um escopo de bloco).</a:t>
            </a:r>
            <a:endParaRPr/>
          </a:p>
          <a:p>
            <a:pPr marL="457200" lvl="0" indent="-298450" algn="l" rtl="0">
              <a:spcBef>
                <a:spcPts val="0"/>
              </a:spcBef>
              <a:spcAft>
                <a:spcPts val="0"/>
              </a:spcAft>
              <a:buSzPts val="1100"/>
              <a:buChar char="►"/>
            </a:pPr>
            <a:r>
              <a:rPr lang="pt-BR"/>
              <a:t>Constantes (como PI) também são escritas em maiúsculas.</a:t>
            </a:r>
            <a:endParaRPr/>
          </a:p>
          <a:p>
            <a:pPr marL="0" lvl="0" indent="0" algn="l" rtl="0">
              <a:spcBef>
                <a:spcPts val="800"/>
              </a:spcBef>
              <a:spcAft>
                <a:spcPts val="0"/>
              </a:spcAft>
              <a:buNone/>
            </a:pPr>
            <a:r>
              <a:rPr lang="pt-BR"/>
              <a:t>No entanto, alguns programadores preferem usar o método </a:t>
            </a:r>
            <a:r>
              <a:rPr lang="pt-BR" b="1"/>
              <a:t>pascal_case</a:t>
            </a:r>
            <a:r>
              <a:rPr lang="pt-BR"/>
              <a:t> que troca os espaços por sublinhados. (Ex: nome_completo). Esta alternativa é mais usada em linguagens como o C.</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3" name="Google Shape;2423;p31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Boas práticas de arquivos JS: carregando o script</a:t>
            </a:r>
            <a:endParaRPr/>
          </a:p>
        </p:txBody>
      </p:sp>
      <p:sp>
        <p:nvSpPr>
          <p:cNvPr id="2424" name="Google Shape;2424;p31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Sempre que for usar um código de script externo, procure sempre usar a forma mais simples, como esta:</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O atributo ‘type’ só é necessário caso seu arquivo JS importe algo de algum outro arquivo.</a:t>
            </a:r>
            <a:endParaRPr/>
          </a:p>
          <a:p>
            <a:pPr marL="0" lvl="0" indent="0" algn="l" rtl="0">
              <a:spcBef>
                <a:spcPts val="800"/>
              </a:spcBef>
              <a:spcAft>
                <a:spcPts val="0"/>
              </a:spcAft>
              <a:buNone/>
            </a:pPr>
            <a:endParaRPr/>
          </a:p>
          <a:p>
            <a:pPr marL="0" lvl="0" indent="0" algn="l" rtl="0">
              <a:spcBef>
                <a:spcPts val="800"/>
              </a:spcBef>
              <a:spcAft>
                <a:spcPts val="0"/>
              </a:spcAft>
              <a:buNone/>
            </a:pPr>
            <a:r>
              <a:rPr lang="pt-BR" b="1"/>
              <a:t>Nota:</a:t>
            </a:r>
            <a:r>
              <a:rPr lang="pt-BR"/>
              <a:t> Lembre-se de tomar cuidado com o case-sensitive do javascript.</a:t>
            </a:r>
            <a:endParaRPr/>
          </a:p>
        </p:txBody>
      </p:sp>
      <p:pic>
        <p:nvPicPr>
          <p:cNvPr id="2425" name="Google Shape;2425;p318"/>
          <p:cNvPicPr preferRelativeResize="0"/>
          <p:nvPr/>
        </p:nvPicPr>
        <p:blipFill>
          <a:blip r:embed="rId3">
            <a:alphaModFix/>
          </a:blip>
          <a:stretch>
            <a:fillRect/>
          </a:stretch>
        </p:blipFill>
        <p:spPr>
          <a:xfrm>
            <a:off x="2323713" y="2267050"/>
            <a:ext cx="3717620" cy="304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Variáveis no Javascript: multi-declaração</a:t>
            </a:r>
            <a:endParaRPr/>
          </a:p>
        </p:txBody>
      </p:sp>
      <p:sp>
        <p:nvSpPr>
          <p:cNvPr id="398" name="Google Shape;398;p5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É possível declarar diversas variáveis de forma seguida apenas as separando por vírgula, por exemplo: </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Também pode ser escrito da seguinte forma:</a:t>
            </a:r>
            <a:endParaRPr/>
          </a:p>
        </p:txBody>
      </p:sp>
      <p:pic>
        <p:nvPicPr>
          <p:cNvPr id="399" name="Google Shape;399;p59"/>
          <p:cNvPicPr preferRelativeResize="0"/>
          <p:nvPr/>
        </p:nvPicPr>
        <p:blipFill>
          <a:blip r:embed="rId3">
            <a:alphaModFix/>
          </a:blip>
          <a:stretch>
            <a:fillRect/>
          </a:stretch>
        </p:blipFill>
        <p:spPr>
          <a:xfrm>
            <a:off x="2156113" y="2349675"/>
            <a:ext cx="4052831" cy="304700"/>
          </a:xfrm>
          <a:prstGeom prst="rect">
            <a:avLst/>
          </a:prstGeom>
          <a:noFill/>
          <a:ln>
            <a:noFill/>
          </a:ln>
        </p:spPr>
      </p:pic>
      <p:pic>
        <p:nvPicPr>
          <p:cNvPr id="400" name="Google Shape;400;p59"/>
          <p:cNvPicPr preferRelativeResize="0"/>
          <p:nvPr/>
        </p:nvPicPr>
        <p:blipFill>
          <a:blip r:embed="rId4">
            <a:alphaModFix/>
          </a:blip>
          <a:stretch>
            <a:fillRect/>
          </a:stretch>
        </p:blipFill>
        <p:spPr>
          <a:xfrm>
            <a:off x="3906035" y="2654375"/>
            <a:ext cx="552974" cy="304700"/>
          </a:xfrm>
          <a:prstGeom prst="rect">
            <a:avLst/>
          </a:prstGeom>
          <a:noFill/>
          <a:ln>
            <a:noFill/>
          </a:ln>
        </p:spPr>
      </p:pic>
      <p:pic>
        <p:nvPicPr>
          <p:cNvPr id="401" name="Google Shape;401;p59"/>
          <p:cNvPicPr preferRelativeResize="0"/>
          <p:nvPr/>
        </p:nvPicPr>
        <p:blipFill>
          <a:blip r:embed="rId5">
            <a:alphaModFix/>
          </a:blip>
          <a:stretch>
            <a:fillRect/>
          </a:stretch>
        </p:blipFill>
        <p:spPr>
          <a:xfrm>
            <a:off x="827463" y="3472000"/>
            <a:ext cx="4524375" cy="742950"/>
          </a:xfrm>
          <a:prstGeom prst="rect">
            <a:avLst/>
          </a:prstGeom>
          <a:noFill/>
          <a:ln>
            <a:noFill/>
          </a:ln>
        </p:spPr>
      </p:pic>
      <p:pic>
        <p:nvPicPr>
          <p:cNvPr id="402" name="Google Shape;402;p59"/>
          <p:cNvPicPr preferRelativeResize="0"/>
          <p:nvPr/>
        </p:nvPicPr>
        <p:blipFill>
          <a:blip r:embed="rId6">
            <a:alphaModFix/>
          </a:blip>
          <a:stretch>
            <a:fillRect/>
          </a:stretch>
        </p:blipFill>
        <p:spPr>
          <a:xfrm>
            <a:off x="5454921" y="3657800"/>
            <a:ext cx="673950" cy="371350"/>
          </a:xfrm>
          <a:prstGeom prst="rect">
            <a:avLst/>
          </a:prstGeom>
          <a:noFill/>
          <a:ln>
            <a:noFill/>
          </a:ln>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429"/>
        <p:cNvGrpSpPr/>
        <p:nvPr/>
      </p:nvGrpSpPr>
      <p:grpSpPr>
        <a:xfrm>
          <a:off x="0" y="0"/>
          <a:ext cx="0" cy="0"/>
          <a:chOff x="0" y="0"/>
          <a:chExt cx="0" cy="0"/>
        </a:xfrm>
      </p:grpSpPr>
      <p:sp>
        <p:nvSpPr>
          <p:cNvPr id="2430" name="Google Shape;2430;p31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Boas práticas de arquivos JS: evite usar variáveis globais</a:t>
            </a:r>
            <a:endParaRPr/>
          </a:p>
        </p:txBody>
      </p:sp>
      <p:sp>
        <p:nvSpPr>
          <p:cNvPr id="2431" name="Google Shape;2431;p31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Evite usar variáveis que sejam declaradas pela palavra-chave ‘var’. Pois elas podem ser recriadas ou terem seus valores alterados, isto se aplica tanto em variáveis como também funções e objetos.</a:t>
            </a:r>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435"/>
        <p:cNvGrpSpPr/>
        <p:nvPr/>
      </p:nvGrpSpPr>
      <p:grpSpPr>
        <a:xfrm>
          <a:off x="0" y="0"/>
          <a:ext cx="0" cy="0"/>
          <a:chOff x="0" y="0"/>
          <a:chExt cx="0" cy="0"/>
        </a:xfrm>
      </p:grpSpPr>
      <p:sp>
        <p:nvSpPr>
          <p:cNvPr id="2436" name="Google Shape;2436;p32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Boas práticas de arquivos JS: declarando variáveis no topo</a:t>
            </a:r>
            <a:endParaRPr/>
          </a:p>
        </p:txBody>
      </p:sp>
      <p:sp>
        <p:nvSpPr>
          <p:cNvPr id="2437" name="Google Shape;2437;p32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Declarar variáveis no topo de cada escopo é uma excelente prática, pois ajuda na legibilidade, além de dar ao usuário apenas 1 lugar para procurar e encontrar todas variáveis daquele escopo. Por exemplo:</a:t>
            </a:r>
            <a:endParaRPr/>
          </a:p>
        </p:txBody>
      </p:sp>
      <p:pic>
        <p:nvPicPr>
          <p:cNvPr id="2438" name="Google Shape;2438;p320"/>
          <p:cNvPicPr preferRelativeResize="0"/>
          <p:nvPr/>
        </p:nvPicPr>
        <p:blipFill>
          <a:blip r:embed="rId3">
            <a:alphaModFix/>
          </a:blip>
          <a:stretch>
            <a:fillRect/>
          </a:stretch>
        </p:blipFill>
        <p:spPr>
          <a:xfrm>
            <a:off x="2380573" y="2571750"/>
            <a:ext cx="3603900" cy="2085175"/>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sp>
        <p:nvSpPr>
          <p:cNvPr id="2443" name="Google Shape;2443;p32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Boas práticas de arquivos JS: declarar objetos com const</a:t>
            </a:r>
            <a:endParaRPr/>
          </a:p>
        </p:txBody>
      </p:sp>
      <p:sp>
        <p:nvSpPr>
          <p:cNvPr id="2444" name="Google Shape;2444;p32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Declarar um objeto com ‘const’ impedirá que qualquer um de seus valores sofra uma mudança indesejada.</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Como pode ver, a mesma boa prática também é recomendada em arrays.</a:t>
            </a:r>
            <a:endParaRPr/>
          </a:p>
        </p:txBody>
      </p:sp>
      <p:pic>
        <p:nvPicPr>
          <p:cNvPr id="2445" name="Google Shape;2445;p321"/>
          <p:cNvPicPr preferRelativeResize="0"/>
          <p:nvPr/>
        </p:nvPicPr>
        <p:blipFill>
          <a:blip r:embed="rId3">
            <a:alphaModFix/>
          </a:blip>
          <a:stretch>
            <a:fillRect/>
          </a:stretch>
        </p:blipFill>
        <p:spPr>
          <a:xfrm>
            <a:off x="876675" y="2328863"/>
            <a:ext cx="3400425" cy="485775"/>
          </a:xfrm>
          <a:prstGeom prst="rect">
            <a:avLst/>
          </a:prstGeom>
          <a:noFill/>
          <a:ln>
            <a:noFill/>
          </a:ln>
        </p:spPr>
      </p:pic>
      <p:pic>
        <p:nvPicPr>
          <p:cNvPr id="2446" name="Google Shape;2446;p321"/>
          <p:cNvPicPr preferRelativeResize="0"/>
          <p:nvPr/>
        </p:nvPicPr>
        <p:blipFill>
          <a:blip r:embed="rId4">
            <a:alphaModFix/>
          </a:blip>
          <a:stretch>
            <a:fillRect/>
          </a:stretch>
        </p:blipFill>
        <p:spPr>
          <a:xfrm>
            <a:off x="4411775" y="2333625"/>
            <a:ext cx="3076575" cy="476250"/>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sp>
        <p:nvSpPr>
          <p:cNvPr id="2451" name="Google Shape;2451;p32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Boas práticas de arquivos JS: conversões automáticas</a:t>
            </a:r>
            <a:endParaRPr/>
          </a:p>
        </p:txBody>
      </p:sp>
      <p:sp>
        <p:nvSpPr>
          <p:cNvPr id="2452" name="Google Shape;2452;p32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Deve-se tomar muito cuidado com as conversões automáticas, que ocorrem simplesmente por você alterar o valor de uma variável.</a:t>
            </a:r>
            <a:endParaRPr/>
          </a:p>
        </p:txBody>
      </p:sp>
      <p:pic>
        <p:nvPicPr>
          <p:cNvPr id="2453" name="Google Shape;2453;p322"/>
          <p:cNvPicPr preferRelativeResize="0"/>
          <p:nvPr/>
        </p:nvPicPr>
        <p:blipFill>
          <a:blip r:embed="rId3">
            <a:alphaModFix/>
          </a:blip>
          <a:stretch>
            <a:fillRect/>
          </a:stretch>
        </p:blipFill>
        <p:spPr>
          <a:xfrm>
            <a:off x="3283092" y="2296414"/>
            <a:ext cx="1798875" cy="550675"/>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2457"/>
        <p:cNvGrpSpPr/>
        <p:nvPr/>
      </p:nvGrpSpPr>
      <p:grpSpPr>
        <a:xfrm>
          <a:off x="0" y="0"/>
          <a:ext cx="0" cy="0"/>
          <a:chOff x="0" y="0"/>
          <a:chExt cx="0" cy="0"/>
        </a:xfrm>
      </p:grpSpPr>
      <p:sp>
        <p:nvSpPr>
          <p:cNvPr id="2458" name="Google Shape;2458;p32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Boas práticas de arquivos JS:</a:t>
            </a:r>
            <a:endParaRPr/>
          </a:p>
          <a:p>
            <a:pPr marL="0" lvl="0" indent="0" algn="l" rtl="0">
              <a:spcBef>
                <a:spcPts val="0"/>
              </a:spcBef>
              <a:spcAft>
                <a:spcPts val="0"/>
              </a:spcAft>
              <a:buNone/>
            </a:pPr>
            <a:r>
              <a:rPr lang="pt-BR"/>
              <a:t>terminando switch com default</a:t>
            </a:r>
            <a:endParaRPr/>
          </a:p>
        </p:txBody>
      </p:sp>
      <p:sp>
        <p:nvSpPr>
          <p:cNvPr id="2459" name="Google Shape;2459;p32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É recomendável sempre terminar o ‘switch’ usando o ‘default’, pois sabemos que nem sempre o usuário vai digitar uma das opções apresentadas. Neste caso, seu código poderá quebrar em algum momento caso não saiba tratar deste erro.</a:t>
            </a:r>
            <a:endParaRPr/>
          </a:p>
        </p:txBody>
      </p:sp>
      <p:pic>
        <p:nvPicPr>
          <p:cNvPr id="2460" name="Google Shape;2460;p323"/>
          <p:cNvPicPr preferRelativeResize="0"/>
          <p:nvPr/>
        </p:nvPicPr>
        <p:blipFill>
          <a:blip r:embed="rId3">
            <a:alphaModFix/>
          </a:blip>
          <a:stretch>
            <a:fillRect/>
          </a:stretch>
        </p:blipFill>
        <p:spPr>
          <a:xfrm>
            <a:off x="3357988" y="2806225"/>
            <a:ext cx="1649075" cy="490550"/>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464"/>
        <p:cNvGrpSpPr/>
        <p:nvPr/>
      </p:nvGrpSpPr>
      <p:grpSpPr>
        <a:xfrm>
          <a:off x="0" y="0"/>
          <a:ext cx="0" cy="0"/>
          <a:chOff x="0" y="0"/>
          <a:chExt cx="0" cy="0"/>
        </a:xfrm>
      </p:grpSpPr>
      <p:sp>
        <p:nvSpPr>
          <p:cNvPr id="2465" name="Google Shape;2465;p32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Melhorando desempenho em arquivos JS: loops</a:t>
            </a:r>
            <a:endParaRPr/>
          </a:p>
        </p:txBody>
      </p:sp>
      <p:sp>
        <p:nvSpPr>
          <p:cNvPr id="2466" name="Google Shape;2466;p32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Caso você utilize um loop para percorrer um array e use o método ‘nomeArray.length’ para defini-lo como um limite, saiba que colocar este método na verificação do loop o deixará mais lento, pois ele terá que fazer o método </a:t>
            </a:r>
            <a:r>
              <a:rPr lang="pt-BR" b="1"/>
              <a:t>de novo</a:t>
            </a:r>
            <a:r>
              <a:rPr lang="pt-BR"/>
              <a:t> sempre que o loop se repetir. Para arrumar este defeito, basta criar uma variável que irá receber este método. Por exemplo:</a:t>
            </a:r>
            <a:endParaRPr/>
          </a:p>
        </p:txBody>
      </p:sp>
      <p:pic>
        <p:nvPicPr>
          <p:cNvPr id="2467" name="Google Shape;2467;p324"/>
          <p:cNvPicPr preferRelativeResize="0"/>
          <p:nvPr/>
        </p:nvPicPr>
        <p:blipFill>
          <a:blip r:embed="rId3">
            <a:alphaModFix/>
          </a:blip>
          <a:stretch>
            <a:fillRect/>
          </a:stretch>
        </p:blipFill>
        <p:spPr>
          <a:xfrm>
            <a:off x="3102156" y="3236375"/>
            <a:ext cx="2160725" cy="443425"/>
          </a:xfrm>
          <a:prstGeom prst="rect">
            <a:avLst/>
          </a:prstGeom>
          <a:noFill/>
          <a:ln>
            <a:noFill/>
          </a:ln>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471"/>
        <p:cNvGrpSpPr/>
        <p:nvPr/>
      </p:nvGrpSpPr>
      <p:grpSpPr>
        <a:xfrm>
          <a:off x="0" y="0"/>
          <a:ext cx="0" cy="0"/>
          <a:chOff x="0" y="0"/>
          <a:chExt cx="0" cy="0"/>
        </a:xfrm>
      </p:grpSpPr>
      <p:sp>
        <p:nvSpPr>
          <p:cNvPr id="2472" name="Google Shape;2472;p32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Melhorando desempenho em arquivos JS: acessando o DOM</a:t>
            </a:r>
            <a:endParaRPr/>
          </a:p>
        </p:txBody>
      </p:sp>
      <p:sp>
        <p:nvSpPr>
          <p:cNvPr id="2473" name="Google Shape;2473;p32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Acessar o DOM é o mesmo que escrever ‘document.nomeMetodo’ para manipular o body. O processo de acesso ao body do html é um pouco lento, então usá-lo várias vezes no seu código naturalmente irá o deixar devagar.</a:t>
            </a:r>
            <a:endParaRPr/>
          </a:p>
          <a:p>
            <a:pPr marL="0" lvl="0" indent="0" algn="l" rtl="0">
              <a:spcBef>
                <a:spcPts val="800"/>
              </a:spcBef>
              <a:spcAft>
                <a:spcPts val="0"/>
              </a:spcAft>
              <a:buNone/>
            </a:pPr>
            <a:r>
              <a:rPr lang="pt-BR"/>
              <a:t>Então, caso vá manipular o DOM mais de 2 ou 3 vezes, basta colocá-lo apenas 1 vez dentro de uma variável, e assim,  substituindo DOM com ela. Por exemplo:</a:t>
            </a:r>
            <a:endParaRPr/>
          </a:p>
        </p:txBody>
      </p:sp>
      <p:pic>
        <p:nvPicPr>
          <p:cNvPr id="2474" name="Google Shape;2474;p325"/>
          <p:cNvPicPr preferRelativeResize="0"/>
          <p:nvPr/>
        </p:nvPicPr>
        <p:blipFill>
          <a:blip r:embed="rId3">
            <a:alphaModFix/>
          </a:blip>
          <a:stretch>
            <a:fillRect/>
          </a:stretch>
        </p:blipFill>
        <p:spPr>
          <a:xfrm>
            <a:off x="2637850" y="3488275"/>
            <a:ext cx="3089350" cy="381100"/>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2478"/>
        <p:cNvGrpSpPr/>
        <p:nvPr/>
      </p:nvGrpSpPr>
      <p:grpSpPr>
        <a:xfrm>
          <a:off x="0" y="0"/>
          <a:ext cx="0" cy="0"/>
          <a:chOff x="0" y="0"/>
          <a:chExt cx="0" cy="0"/>
        </a:xfrm>
      </p:grpSpPr>
      <p:sp>
        <p:nvSpPr>
          <p:cNvPr id="2479" name="Google Shape;2479;p32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Melhorando desempenho em arquivos JS: tamanho do DOM</a:t>
            </a:r>
            <a:endParaRPr/>
          </a:p>
        </p:txBody>
      </p:sp>
      <p:sp>
        <p:nvSpPr>
          <p:cNvPr id="2480" name="Google Shape;2480;p32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Caso você acabe desenvolvendo a prática de fazer as operações no DOM para exibir elas assim que estiverem concluídas, saiba que não é uma prática recomendada, pois ela pode acabar desacelerando o seu site. Já que o navegador terá de interromper a instrução de manipular o DOM para poder resolver a expressão e conseguir mostrá-la na manipulação. </a:t>
            </a:r>
            <a:endParaRPr/>
          </a:p>
          <a:p>
            <a:pPr marL="0" lvl="0" indent="0" algn="l" rtl="0">
              <a:spcBef>
                <a:spcPts val="800"/>
              </a:spcBef>
              <a:spcAft>
                <a:spcPts val="0"/>
              </a:spcAft>
              <a:buNone/>
            </a:pPr>
            <a:r>
              <a:rPr lang="pt-BR"/>
              <a:t>Para resolver isso, basta criar uma variável que receberá a expressão, e então colocá-la no código que irá alterar o &lt;body&gt;.</a:t>
            </a:r>
            <a:endParaRPr/>
          </a:p>
        </p:txBody>
      </p:sp>
      <p:pic>
        <p:nvPicPr>
          <p:cNvPr id="2481" name="Google Shape;2481;p326"/>
          <p:cNvPicPr preferRelativeResize="0"/>
          <p:nvPr/>
        </p:nvPicPr>
        <p:blipFill>
          <a:blip r:embed="rId3">
            <a:alphaModFix/>
          </a:blip>
          <a:stretch>
            <a:fillRect/>
          </a:stretch>
        </p:blipFill>
        <p:spPr>
          <a:xfrm>
            <a:off x="2067975" y="3769363"/>
            <a:ext cx="4229100" cy="504825"/>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2485"/>
        <p:cNvGrpSpPr/>
        <p:nvPr/>
      </p:nvGrpSpPr>
      <p:grpSpPr>
        <a:xfrm>
          <a:off x="0" y="0"/>
          <a:ext cx="0" cy="0"/>
          <a:chOff x="0" y="0"/>
          <a:chExt cx="0" cy="0"/>
        </a:xfrm>
      </p:grpSpPr>
      <p:sp>
        <p:nvSpPr>
          <p:cNvPr id="2486" name="Google Shape;2486;p32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Projetos para praticar o Javascript (obrigatório):</a:t>
            </a:r>
            <a:endParaRPr/>
          </a:p>
        </p:txBody>
      </p:sp>
      <p:sp>
        <p:nvSpPr>
          <p:cNvPr id="2487" name="Google Shape;2487;p32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fontScale="92500" lnSpcReduction="10000"/>
          </a:bodyPr>
          <a:lstStyle/>
          <a:p>
            <a:pPr marL="0" lvl="0" indent="0" algn="l" rtl="0">
              <a:lnSpc>
                <a:spcPct val="60000"/>
              </a:lnSpc>
              <a:spcBef>
                <a:spcPts val="800"/>
              </a:spcBef>
              <a:spcAft>
                <a:spcPts val="0"/>
              </a:spcAft>
              <a:buNone/>
            </a:pPr>
            <a:r>
              <a:rPr lang="pt-BR" sz="1200"/>
              <a:t>1. Country Guide App | Javascript API Project</a:t>
            </a:r>
            <a:endParaRPr sz="1200"/>
          </a:p>
          <a:p>
            <a:pPr marL="0" lvl="0" indent="0" algn="l" rtl="0">
              <a:lnSpc>
                <a:spcPct val="60000"/>
              </a:lnSpc>
              <a:spcBef>
                <a:spcPts val="800"/>
              </a:spcBef>
              <a:spcAft>
                <a:spcPts val="0"/>
              </a:spcAft>
              <a:buNone/>
            </a:pPr>
            <a:r>
              <a:rPr lang="pt-BR" sz="1200"/>
              <a:t>Link: </a:t>
            </a:r>
            <a:r>
              <a:rPr lang="pt-BR" sz="1200" u="sng">
                <a:solidFill>
                  <a:schemeClr val="hlink"/>
                </a:solidFill>
                <a:hlinkClick r:id="rId3"/>
              </a:rPr>
              <a:t>https://www.youtube.com/watch?v=QDCmQHO8F8Q</a:t>
            </a:r>
            <a:endParaRPr sz="1200"/>
          </a:p>
          <a:p>
            <a:pPr marL="0" lvl="0" indent="0" algn="l" rtl="0">
              <a:lnSpc>
                <a:spcPct val="60000"/>
              </a:lnSpc>
              <a:spcBef>
                <a:spcPts val="800"/>
              </a:spcBef>
              <a:spcAft>
                <a:spcPts val="0"/>
              </a:spcAft>
              <a:buNone/>
            </a:pPr>
            <a:r>
              <a:rPr lang="pt-BR" sz="1200"/>
              <a:t>2. To Do List With Javascript | Step by Step Javascript Project</a:t>
            </a:r>
            <a:endParaRPr sz="1200"/>
          </a:p>
          <a:p>
            <a:pPr marL="0" lvl="0" indent="0" algn="l" rtl="0">
              <a:lnSpc>
                <a:spcPct val="60000"/>
              </a:lnSpc>
              <a:spcBef>
                <a:spcPts val="800"/>
              </a:spcBef>
              <a:spcAft>
                <a:spcPts val="0"/>
              </a:spcAft>
              <a:buNone/>
            </a:pPr>
            <a:r>
              <a:rPr lang="pt-BR" sz="1200"/>
              <a:t>Link: </a:t>
            </a:r>
            <a:r>
              <a:rPr lang="pt-BR" sz="1200" u="sng">
                <a:solidFill>
                  <a:schemeClr val="hlink"/>
                </a:solidFill>
                <a:hlinkClick r:id="rId4"/>
              </a:rPr>
              <a:t>https://www.youtube.com/watch?v=cOUNOi297Mw</a:t>
            </a:r>
            <a:endParaRPr sz="1200"/>
          </a:p>
          <a:p>
            <a:pPr marL="0" lvl="0" indent="0" algn="l" rtl="0">
              <a:lnSpc>
                <a:spcPct val="60000"/>
              </a:lnSpc>
              <a:spcBef>
                <a:spcPts val="800"/>
              </a:spcBef>
              <a:spcAft>
                <a:spcPts val="0"/>
              </a:spcAft>
              <a:buNone/>
            </a:pPr>
            <a:r>
              <a:rPr lang="pt-BR" sz="1200"/>
              <a:t>3. QR Code Generator in HTML CSS &amp; JavaScript | QR Code Generator in JavaScript</a:t>
            </a:r>
            <a:endParaRPr sz="1200"/>
          </a:p>
          <a:p>
            <a:pPr marL="0" lvl="0" indent="0" algn="l" rtl="0">
              <a:lnSpc>
                <a:spcPct val="60000"/>
              </a:lnSpc>
              <a:spcBef>
                <a:spcPts val="800"/>
              </a:spcBef>
              <a:spcAft>
                <a:spcPts val="0"/>
              </a:spcAft>
              <a:buNone/>
            </a:pPr>
            <a:r>
              <a:rPr lang="pt-BR" sz="1200"/>
              <a:t>Link: </a:t>
            </a:r>
            <a:r>
              <a:rPr lang="pt-BR" sz="1200" u="sng">
                <a:solidFill>
                  <a:schemeClr val="hlink"/>
                </a:solidFill>
                <a:hlinkClick r:id="rId5"/>
              </a:rPr>
              <a:t>https://www.youtube.com/watch?v=pv5K28zVepE</a:t>
            </a:r>
            <a:endParaRPr sz="1200"/>
          </a:p>
          <a:p>
            <a:pPr marL="0" lvl="0" indent="0" algn="l" rtl="0">
              <a:lnSpc>
                <a:spcPct val="60000"/>
              </a:lnSpc>
              <a:spcBef>
                <a:spcPts val="800"/>
              </a:spcBef>
              <a:spcAft>
                <a:spcPts val="0"/>
              </a:spcAft>
              <a:buNone/>
            </a:pPr>
            <a:r>
              <a:rPr lang="pt-BR" sz="1200"/>
              <a:t>4. Random Password Generator in HTML CSS &amp; JavaScript </a:t>
            </a:r>
            <a:endParaRPr sz="1200"/>
          </a:p>
          <a:p>
            <a:pPr marL="0" lvl="0" indent="0" algn="l" rtl="0">
              <a:lnSpc>
                <a:spcPct val="60000"/>
              </a:lnSpc>
              <a:spcBef>
                <a:spcPts val="800"/>
              </a:spcBef>
              <a:spcAft>
                <a:spcPts val="0"/>
              </a:spcAft>
              <a:buNone/>
            </a:pPr>
            <a:r>
              <a:rPr lang="pt-BR" sz="1200"/>
              <a:t>Link: </a:t>
            </a:r>
            <a:r>
              <a:rPr lang="pt-BR" sz="1200" u="sng">
                <a:solidFill>
                  <a:schemeClr val="hlink"/>
                </a:solidFill>
                <a:hlinkClick r:id="rId6"/>
              </a:rPr>
              <a:t>https://www.youtube.com/watch?v=fD8gm-DhjXk</a:t>
            </a:r>
            <a:endParaRPr sz="1200"/>
          </a:p>
          <a:p>
            <a:pPr marL="0" lvl="0" indent="0" algn="l" rtl="0">
              <a:lnSpc>
                <a:spcPct val="60000"/>
              </a:lnSpc>
              <a:spcBef>
                <a:spcPts val="800"/>
              </a:spcBef>
              <a:spcAft>
                <a:spcPts val="0"/>
              </a:spcAft>
              <a:buNone/>
            </a:pPr>
            <a:r>
              <a:rPr lang="pt-BR" sz="1200"/>
              <a:t>5. Pokemon Card Generator Javascript | Step By Step Javascript Project</a:t>
            </a:r>
            <a:endParaRPr sz="1200"/>
          </a:p>
          <a:p>
            <a:pPr marL="0" lvl="0" indent="0" algn="l" rtl="0">
              <a:lnSpc>
                <a:spcPct val="60000"/>
              </a:lnSpc>
              <a:spcBef>
                <a:spcPts val="800"/>
              </a:spcBef>
              <a:spcAft>
                <a:spcPts val="0"/>
              </a:spcAft>
              <a:buNone/>
            </a:pPr>
            <a:r>
              <a:rPr lang="pt-BR" sz="1200"/>
              <a:t>Link: </a:t>
            </a:r>
            <a:r>
              <a:rPr lang="pt-BR" sz="1200" u="sng">
                <a:solidFill>
                  <a:schemeClr val="hlink"/>
                </a:solidFill>
                <a:hlinkClick r:id="rId7"/>
              </a:rPr>
              <a:t>https://www.youtube.com/watch?v=_JUSpgchD1I</a:t>
            </a:r>
            <a:endParaRPr sz="1200"/>
          </a:p>
          <a:p>
            <a:pPr marL="0" lvl="0" indent="0" algn="l" rtl="0">
              <a:lnSpc>
                <a:spcPct val="60000"/>
              </a:lnSpc>
              <a:spcBef>
                <a:spcPts val="800"/>
              </a:spcBef>
              <a:spcAft>
                <a:spcPts val="0"/>
              </a:spcAft>
              <a:buNone/>
            </a:pPr>
            <a:r>
              <a:rPr lang="pt-BR" sz="1200"/>
              <a:t>6. 3D Cube Image Slider | HTML, CSS And Javascript</a:t>
            </a:r>
            <a:endParaRPr sz="1200"/>
          </a:p>
          <a:p>
            <a:pPr marL="0" lvl="0" indent="0" algn="l" rtl="0">
              <a:lnSpc>
                <a:spcPct val="60000"/>
              </a:lnSpc>
              <a:spcBef>
                <a:spcPts val="800"/>
              </a:spcBef>
              <a:spcAft>
                <a:spcPts val="0"/>
              </a:spcAft>
              <a:buNone/>
            </a:pPr>
            <a:r>
              <a:rPr lang="pt-BR" sz="1200"/>
              <a:t>Link: </a:t>
            </a:r>
            <a:r>
              <a:rPr lang="pt-BR" sz="1200" u="sng">
                <a:solidFill>
                  <a:schemeClr val="hlink"/>
                </a:solidFill>
                <a:hlinkClick r:id="rId8"/>
              </a:rPr>
              <a:t>https://www.youtube.com/watch?v=B_qfQuBmfiw</a:t>
            </a:r>
            <a:endParaRPr sz="1200"/>
          </a:p>
          <a:p>
            <a:pPr marL="0" lvl="0" indent="0" algn="l" rtl="0">
              <a:lnSpc>
                <a:spcPct val="60000"/>
              </a:lnSpc>
              <a:spcBef>
                <a:spcPts val="800"/>
              </a:spcBef>
              <a:spcAft>
                <a:spcPts val="0"/>
              </a:spcAft>
              <a:buNone/>
            </a:pPr>
            <a:r>
              <a:rPr lang="pt-BR" sz="1200"/>
              <a:t>7. Build A Memory Card Game in HTML CSS &amp; JavaScript</a:t>
            </a:r>
            <a:endParaRPr sz="1200"/>
          </a:p>
          <a:p>
            <a:pPr marL="0" lvl="0" indent="0" algn="l" rtl="0">
              <a:lnSpc>
                <a:spcPct val="60000"/>
              </a:lnSpc>
              <a:spcBef>
                <a:spcPts val="800"/>
              </a:spcBef>
              <a:spcAft>
                <a:spcPts val="0"/>
              </a:spcAft>
              <a:buNone/>
            </a:pPr>
            <a:r>
              <a:rPr lang="pt-BR" sz="1200"/>
              <a:t>Link: </a:t>
            </a:r>
            <a:r>
              <a:rPr lang="pt-BR" sz="1200" u="sng">
                <a:solidFill>
                  <a:schemeClr val="hlink"/>
                </a:solidFill>
                <a:hlinkClick r:id="rId9"/>
              </a:rPr>
              <a:t>https://www.youtube.com/watch?v=DABkhfsBAWw</a:t>
            </a:r>
            <a:endParaRPr sz="1200"/>
          </a:p>
          <a:p>
            <a:pPr marL="0" lvl="0" indent="0" algn="l" rtl="0">
              <a:lnSpc>
                <a:spcPct val="60000"/>
              </a:lnSpc>
              <a:spcBef>
                <a:spcPts val="800"/>
              </a:spcBef>
              <a:spcAft>
                <a:spcPts val="0"/>
              </a:spcAft>
              <a:buNone/>
            </a:pPr>
            <a:r>
              <a:rPr lang="pt-BR" sz="1200"/>
              <a:t>8. Box Shadow Generator | HTML, CSS &amp; Javascript | Step By Step JS Project</a:t>
            </a:r>
            <a:endParaRPr sz="1200"/>
          </a:p>
          <a:p>
            <a:pPr marL="0" lvl="0" indent="0" algn="l" rtl="0">
              <a:lnSpc>
                <a:spcPct val="60000"/>
              </a:lnSpc>
              <a:spcBef>
                <a:spcPts val="800"/>
              </a:spcBef>
              <a:spcAft>
                <a:spcPts val="0"/>
              </a:spcAft>
              <a:buNone/>
            </a:pPr>
            <a:r>
              <a:rPr lang="pt-BR" sz="1200"/>
              <a:t>Link: </a:t>
            </a:r>
            <a:r>
              <a:rPr lang="pt-BR" sz="1200" u="sng">
                <a:solidFill>
                  <a:schemeClr val="hlink"/>
                </a:solidFill>
                <a:hlinkClick r:id="rId10"/>
              </a:rPr>
              <a:t>https://www.youtube.com/watch?v=9WZ4ajDNmrU</a:t>
            </a:r>
            <a:endParaRPr sz="120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2491"/>
        <p:cNvGrpSpPr/>
        <p:nvPr/>
      </p:nvGrpSpPr>
      <p:grpSpPr>
        <a:xfrm>
          <a:off x="0" y="0"/>
          <a:ext cx="0" cy="0"/>
          <a:chOff x="0" y="0"/>
          <a:chExt cx="0" cy="0"/>
        </a:xfrm>
      </p:grpSpPr>
      <p:sp>
        <p:nvSpPr>
          <p:cNvPr id="2492" name="Google Shape;2492;p32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Projetos para praticar o Javascript (obrigatório):</a:t>
            </a:r>
            <a:endParaRPr/>
          </a:p>
        </p:txBody>
      </p:sp>
      <p:sp>
        <p:nvSpPr>
          <p:cNvPr id="2493" name="Google Shape;2493;p32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lnSpc>
                <a:spcPct val="60000"/>
              </a:lnSpc>
              <a:spcBef>
                <a:spcPts val="800"/>
              </a:spcBef>
              <a:spcAft>
                <a:spcPts val="0"/>
              </a:spcAft>
              <a:buNone/>
            </a:pPr>
            <a:r>
              <a:rPr lang="pt-BR" sz="1200"/>
              <a:t>1. Create A Snake Game in HTML CSS &amp; JavaScript | JavaScript Game Tutorial</a:t>
            </a:r>
            <a:endParaRPr sz="1200"/>
          </a:p>
          <a:p>
            <a:pPr marL="0" lvl="0" indent="0" algn="l" rtl="0">
              <a:lnSpc>
                <a:spcPct val="60000"/>
              </a:lnSpc>
              <a:spcBef>
                <a:spcPts val="800"/>
              </a:spcBef>
              <a:spcAft>
                <a:spcPts val="0"/>
              </a:spcAft>
              <a:buNone/>
            </a:pPr>
            <a:r>
              <a:rPr lang="pt-BR" sz="1200"/>
              <a:t>Link: </a:t>
            </a:r>
            <a:r>
              <a:rPr lang="pt-BR" sz="1200" u="sng">
                <a:solidFill>
                  <a:schemeClr val="hlink"/>
                </a:solidFill>
                <a:hlinkClick r:id="rId3"/>
              </a:rPr>
              <a:t>https://www.youtube.com/watch?v=K8Rh5x3c9Pw</a:t>
            </a:r>
            <a:endParaRPr sz="1200"/>
          </a:p>
          <a:p>
            <a:pPr marL="0" lvl="0" indent="0" algn="l" rtl="0">
              <a:lnSpc>
                <a:spcPct val="60000"/>
              </a:lnSpc>
              <a:spcBef>
                <a:spcPts val="800"/>
              </a:spcBef>
              <a:spcAft>
                <a:spcPts val="0"/>
              </a:spcAft>
              <a:buNone/>
            </a:pPr>
            <a:r>
              <a:rPr lang="pt-BR" sz="1200"/>
              <a:t>2. Drawing App With Javascript | Step by Step Javascript Project</a:t>
            </a:r>
            <a:endParaRPr sz="1200"/>
          </a:p>
          <a:p>
            <a:pPr marL="0" lvl="0" indent="0" algn="l" rtl="0">
              <a:lnSpc>
                <a:spcPct val="60000"/>
              </a:lnSpc>
              <a:spcBef>
                <a:spcPts val="800"/>
              </a:spcBef>
              <a:spcAft>
                <a:spcPts val="0"/>
              </a:spcAft>
              <a:buNone/>
            </a:pPr>
            <a:r>
              <a:rPr lang="pt-BR" sz="1200"/>
              <a:t>Link: </a:t>
            </a:r>
            <a:r>
              <a:rPr lang="pt-BR" sz="1200" u="sng">
                <a:solidFill>
                  <a:schemeClr val="hlink"/>
                </a:solidFill>
                <a:hlinkClick r:id="rId4"/>
              </a:rPr>
              <a:t>https://www.youtube.com/watch?v=gulH9uC5ZmI</a:t>
            </a:r>
            <a:endParaRPr sz="1200"/>
          </a:p>
          <a:p>
            <a:pPr marL="0" lvl="0" indent="0" algn="l" rtl="0">
              <a:lnSpc>
                <a:spcPct val="60000"/>
              </a:lnSpc>
              <a:spcBef>
                <a:spcPts val="800"/>
              </a:spcBef>
              <a:spcAft>
                <a:spcPts val="0"/>
              </a:spcAft>
              <a:buNone/>
            </a:pPr>
            <a:r>
              <a:rPr lang="pt-BR" sz="1200"/>
              <a:t>3. Create A Random Color Palette Generator in HTML CSS &amp; JavaScript</a:t>
            </a:r>
            <a:endParaRPr sz="1200"/>
          </a:p>
          <a:p>
            <a:pPr marL="0" lvl="0" indent="0" algn="l" rtl="0">
              <a:lnSpc>
                <a:spcPct val="60000"/>
              </a:lnSpc>
              <a:spcBef>
                <a:spcPts val="800"/>
              </a:spcBef>
              <a:spcAft>
                <a:spcPts val="0"/>
              </a:spcAft>
              <a:buNone/>
            </a:pPr>
            <a:r>
              <a:rPr lang="pt-BR" sz="1200"/>
              <a:t>Link: </a:t>
            </a:r>
            <a:r>
              <a:rPr lang="pt-BR" sz="1200" u="sng">
                <a:solidFill>
                  <a:schemeClr val="hlink"/>
                </a:solidFill>
                <a:hlinkClick r:id="rId5"/>
              </a:rPr>
              <a:t>https://www.youtube.com/watch?v=H-LvaBNLDSQ</a:t>
            </a:r>
            <a:endParaRPr sz="1200"/>
          </a:p>
          <a:p>
            <a:pPr marL="0" lvl="0" indent="0" algn="l" rtl="0">
              <a:lnSpc>
                <a:spcPct val="60000"/>
              </a:lnSpc>
              <a:spcBef>
                <a:spcPts val="800"/>
              </a:spcBef>
              <a:spcAft>
                <a:spcPts val="0"/>
              </a:spcAft>
              <a:buNone/>
            </a:pPr>
            <a:r>
              <a:rPr lang="pt-BR" sz="1200"/>
              <a:t>4. Typing Speed Test Game in HTML CSS &amp; JavaScript</a:t>
            </a:r>
            <a:endParaRPr sz="1200"/>
          </a:p>
          <a:p>
            <a:pPr marL="0" lvl="0" indent="0" algn="l" rtl="0">
              <a:lnSpc>
                <a:spcPct val="60000"/>
              </a:lnSpc>
              <a:spcBef>
                <a:spcPts val="800"/>
              </a:spcBef>
              <a:spcAft>
                <a:spcPts val="0"/>
              </a:spcAft>
              <a:buNone/>
            </a:pPr>
            <a:r>
              <a:rPr lang="pt-BR" sz="1200"/>
              <a:t>Link: </a:t>
            </a:r>
            <a:r>
              <a:rPr lang="pt-BR" sz="1200" u="sng">
                <a:solidFill>
                  <a:schemeClr val="hlink"/>
                </a:solidFill>
                <a:hlinkClick r:id="rId6"/>
              </a:rPr>
              <a:t>https://www.youtube.com/watch?v=Hg80AjDNnJk</a:t>
            </a:r>
            <a:endParaRPr sz="1200"/>
          </a:p>
          <a:p>
            <a:pPr marL="0" lvl="0" indent="0" algn="l" rtl="0">
              <a:lnSpc>
                <a:spcPct val="60000"/>
              </a:lnSpc>
              <a:spcBef>
                <a:spcPts val="800"/>
              </a:spcBef>
              <a:spcAft>
                <a:spcPts val="0"/>
              </a:spcAft>
              <a:buNone/>
            </a:pPr>
            <a:r>
              <a:rPr lang="pt-BR" sz="1200"/>
              <a:t>5. Build A Weather App in HTML CSS &amp; JavaScript | Weather App in JavaScript</a:t>
            </a:r>
            <a:endParaRPr sz="1200"/>
          </a:p>
          <a:p>
            <a:pPr marL="0" lvl="0" indent="0" algn="l" rtl="0">
              <a:lnSpc>
                <a:spcPct val="60000"/>
              </a:lnSpc>
              <a:spcBef>
                <a:spcPts val="800"/>
              </a:spcBef>
              <a:spcAft>
                <a:spcPts val="0"/>
              </a:spcAft>
              <a:buNone/>
            </a:pPr>
            <a:r>
              <a:rPr lang="pt-BR" sz="1200"/>
              <a:t>Link: </a:t>
            </a:r>
            <a:r>
              <a:rPr lang="pt-BR" sz="1200" u="sng">
                <a:solidFill>
                  <a:schemeClr val="hlink"/>
                </a:solidFill>
                <a:hlinkClick r:id="rId6"/>
              </a:rPr>
              <a:t>https://www.youtube.com/watch?v=Hg80AjDNnJk</a:t>
            </a:r>
            <a:endParaRPr sz="1200"/>
          </a:p>
          <a:p>
            <a:pPr marL="0" lvl="0" indent="0" algn="l" rtl="0">
              <a:lnSpc>
                <a:spcPct val="60000"/>
              </a:lnSpc>
              <a:spcBef>
                <a:spcPts val="800"/>
              </a:spcBef>
              <a:spcAft>
                <a:spcPts val="0"/>
              </a:spcAft>
              <a:buNone/>
            </a:pPr>
            <a:r>
              <a:rPr lang="pt-BR" sz="1200"/>
              <a:t>6. Get User Location Using Javascript | HTML, CSS &amp; Javascript</a:t>
            </a:r>
            <a:endParaRPr sz="1200"/>
          </a:p>
          <a:p>
            <a:pPr marL="0" lvl="0" indent="0" algn="l" rtl="0">
              <a:lnSpc>
                <a:spcPct val="60000"/>
              </a:lnSpc>
              <a:spcBef>
                <a:spcPts val="800"/>
              </a:spcBef>
              <a:spcAft>
                <a:spcPts val="0"/>
              </a:spcAft>
              <a:buNone/>
            </a:pPr>
            <a:r>
              <a:rPr lang="pt-BR" sz="1200"/>
              <a:t>Link: </a:t>
            </a:r>
            <a:r>
              <a:rPr lang="pt-BR" sz="1200" u="sng">
                <a:solidFill>
                  <a:schemeClr val="hlink"/>
                </a:solidFill>
                <a:hlinkClick r:id="rId7"/>
              </a:rPr>
              <a:t>https://www.youtube.com/watch?v=wJ6f2GiZsC8</a:t>
            </a:r>
            <a:endParaRPr sz="1200"/>
          </a:p>
          <a:p>
            <a:pPr marL="0" lvl="0" indent="0" algn="l" rtl="0">
              <a:lnSpc>
                <a:spcPct val="60000"/>
              </a:lnSpc>
              <a:spcBef>
                <a:spcPts val="800"/>
              </a:spcBef>
              <a:spcAft>
                <a:spcPts val="0"/>
              </a:spcAft>
              <a:buNone/>
            </a:pPr>
            <a:r>
              <a:rPr lang="pt-BR" sz="1200"/>
              <a:t>7. Memes App | HTML, CSS &amp; JS | Javascript Project With Source Code</a:t>
            </a:r>
            <a:endParaRPr sz="1200"/>
          </a:p>
          <a:p>
            <a:pPr marL="0" lvl="0" indent="0" algn="l" rtl="0">
              <a:lnSpc>
                <a:spcPct val="60000"/>
              </a:lnSpc>
              <a:spcBef>
                <a:spcPts val="800"/>
              </a:spcBef>
              <a:spcAft>
                <a:spcPts val="0"/>
              </a:spcAft>
              <a:buNone/>
            </a:pPr>
            <a:r>
              <a:rPr lang="pt-BR" sz="1200"/>
              <a:t>Link: </a:t>
            </a:r>
            <a:r>
              <a:rPr lang="pt-BR" sz="1200" u="sng">
                <a:solidFill>
                  <a:schemeClr val="hlink"/>
                </a:solidFill>
                <a:hlinkClick r:id="rId8"/>
              </a:rPr>
              <a:t>https://www.youtube.com/watch?v=H0Zb22HpRuw</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utilização do Javascript no seu código</a:t>
            </a:r>
            <a:endParaRPr/>
          </a:p>
        </p:txBody>
      </p:sp>
      <p:sp>
        <p:nvSpPr>
          <p:cNvPr id="206" name="Google Shape;206;p3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O Javascript possui 2 formas de ser utilizado pelo usuário para escrever seu código, sendo os métodos interno e externo.</a:t>
            </a:r>
            <a:endParaRPr/>
          </a:p>
          <a:p>
            <a:pPr marL="457200" lvl="0" indent="-298450" algn="l" rtl="0">
              <a:spcBef>
                <a:spcPts val="800"/>
              </a:spcBef>
              <a:spcAft>
                <a:spcPts val="0"/>
              </a:spcAft>
              <a:buSzPts val="1100"/>
              <a:buChar char="►"/>
            </a:pPr>
            <a:r>
              <a:rPr lang="pt-BR"/>
              <a:t>Método interno = Se escreve a tag &lt;script&gt; no </a:t>
            </a:r>
            <a:r>
              <a:rPr lang="pt-BR" b="1"/>
              <a:t>final</a:t>
            </a:r>
            <a:r>
              <a:rPr lang="pt-BR"/>
              <a:t> do header </a:t>
            </a:r>
            <a:r>
              <a:rPr lang="pt-BR" b="1"/>
              <a:t>ou</a:t>
            </a:r>
            <a:r>
              <a:rPr lang="pt-BR"/>
              <a:t> do body. Por exemplo: </a:t>
            </a:r>
            <a:endParaRPr/>
          </a:p>
          <a:p>
            <a:pPr marL="457200" lvl="0" indent="0" algn="l" rtl="0">
              <a:spcBef>
                <a:spcPts val="800"/>
              </a:spcBef>
              <a:spcAft>
                <a:spcPts val="0"/>
              </a:spcAft>
              <a:buNone/>
            </a:pPr>
            <a:endParaRPr/>
          </a:p>
          <a:p>
            <a:pPr marL="0" lvl="0" indent="0" algn="l" rtl="0">
              <a:spcBef>
                <a:spcPts val="800"/>
              </a:spcBef>
              <a:spcAft>
                <a:spcPts val="0"/>
              </a:spcAft>
              <a:buNone/>
            </a:pPr>
            <a:r>
              <a:rPr lang="pt-BR" b="1"/>
              <a:t>OBS:</a:t>
            </a:r>
            <a:r>
              <a:rPr lang="pt-BR"/>
              <a:t> Porém, não é recomendado colocá-lo no header, uma vez que fará a interatividade do site ser carregada antes de suas funções. </a:t>
            </a:r>
            <a:endParaRPr/>
          </a:p>
          <a:p>
            <a:pPr marL="0" lvl="0" indent="0" algn="l" rtl="0">
              <a:spcBef>
                <a:spcPts val="800"/>
              </a:spcBef>
              <a:spcAft>
                <a:spcPts val="0"/>
              </a:spcAft>
              <a:buNone/>
            </a:pPr>
            <a:endParaRPr/>
          </a:p>
          <a:p>
            <a:pPr marL="457200" lvl="0" indent="-298450" algn="l" rtl="0">
              <a:spcBef>
                <a:spcPts val="800"/>
              </a:spcBef>
              <a:spcAft>
                <a:spcPts val="0"/>
              </a:spcAft>
              <a:buSzPts val="1100"/>
              <a:buChar char="►"/>
            </a:pPr>
            <a:r>
              <a:rPr lang="pt-BR"/>
              <a:t>Método externo = Se escreve a tag &lt;script&gt; no final do body, porém adiciona o atributo ‘src’ nela, colocando o caminho do arquivo que possuir a extensão </a:t>
            </a:r>
            <a:r>
              <a:rPr lang="pt-BR" b="1"/>
              <a:t>.js</a:t>
            </a:r>
            <a:r>
              <a:rPr lang="pt-BR"/>
              <a:t>. Por exemplo:</a:t>
            </a:r>
            <a:endParaRPr/>
          </a:p>
        </p:txBody>
      </p:sp>
      <p:pic>
        <p:nvPicPr>
          <p:cNvPr id="207" name="Google Shape;207;p33"/>
          <p:cNvPicPr preferRelativeResize="0"/>
          <p:nvPr/>
        </p:nvPicPr>
        <p:blipFill>
          <a:blip r:embed="rId3">
            <a:alphaModFix/>
          </a:blip>
          <a:stretch>
            <a:fillRect/>
          </a:stretch>
        </p:blipFill>
        <p:spPr>
          <a:xfrm>
            <a:off x="3623596" y="2462325"/>
            <a:ext cx="3489300" cy="476100"/>
          </a:xfrm>
          <a:prstGeom prst="rect">
            <a:avLst/>
          </a:prstGeom>
          <a:noFill/>
          <a:ln>
            <a:noFill/>
          </a:ln>
        </p:spPr>
      </p:pic>
      <p:pic>
        <p:nvPicPr>
          <p:cNvPr id="208" name="Google Shape;208;p33"/>
          <p:cNvPicPr preferRelativeResize="0"/>
          <p:nvPr/>
        </p:nvPicPr>
        <p:blipFill>
          <a:blip r:embed="rId4">
            <a:alphaModFix/>
          </a:blip>
          <a:stretch>
            <a:fillRect/>
          </a:stretch>
        </p:blipFill>
        <p:spPr>
          <a:xfrm>
            <a:off x="2827513" y="4762603"/>
            <a:ext cx="2710025" cy="199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Concatenando textos com números</a:t>
            </a:r>
            <a:endParaRPr/>
          </a:p>
        </p:txBody>
      </p:sp>
      <p:sp>
        <p:nvSpPr>
          <p:cNvPr id="408" name="Google Shape;408;p6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fontScale="92500" lnSpcReduction="10000"/>
          </a:bodyPr>
          <a:lstStyle/>
          <a:p>
            <a:pPr marL="0" lvl="0" indent="0" algn="l" rtl="0">
              <a:spcBef>
                <a:spcPts val="800"/>
              </a:spcBef>
              <a:spcAft>
                <a:spcPts val="0"/>
              </a:spcAft>
              <a:buNone/>
            </a:pPr>
            <a:r>
              <a:rPr lang="pt-BR"/>
              <a:t>Ao usar o operador de soma ( + ) em números, acarretará na soma dos mesmos.</a:t>
            </a:r>
            <a:endParaRPr/>
          </a:p>
          <a:p>
            <a:pPr marL="0" lvl="0" indent="0" algn="l" rtl="0">
              <a:spcBef>
                <a:spcPts val="800"/>
              </a:spcBef>
              <a:spcAft>
                <a:spcPts val="0"/>
              </a:spcAft>
              <a:buNone/>
            </a:pPr>
            <a:r>
              <a:rPr lang="pt-BR"/>
              <a:t>Mas, quando usado o operador de soma ( + ) em textos, eles serão concatenados, também pode ser usado para concatenar texto com variável.</a:t>
            </a:r>
            <a:endParaRPr/>
          </a:p>
          <a:p>
            <a:pPr marL="0" lvl="0" indent="0" algn="l" rtl="0">
              <a:spcBef>
                <a:spcPts val="800"/>
              </a:spcBef>
              <a:spcAft>
                <a:spcPts val="0"/>
              </a:spcAft>
              <a:buNone/>
            </a:pPr>
            <a:r>
              <a:rPr lang="pt-BR"/>
              <a:t>No entanto, o que aconteceria caso tente usar o operador de soma para textos e números? como no exemplo a seguir:</a:t>
            </a:r>
            <a:endParaRPr/>
          </a:p>
          <a:p>
            <a:pPr marL="0" lvl="0" indent="0" algn="l" rtl="0">
              <a:spcBef>
                <a:spcPts val="800"/>
              </a:spcBef>
              <a:spcAft>
                <a:spcPts val="0"/>
              </a:spcAft>
              <a:buNone/>
            </a:pPr>
            <a:endParaRPr/>
          </a:p>
          <a:p>
            <a:pPr marL="0" lvl="0" indent="0" algn="l" rtl="0">
              <a:spcBef>
                <a:spcPts val="800"/>
              </a:spcBef>
              <a:spcAft>
                <a:spcPts val="0"/>
              </a:spcAft>
              <a:buNone/>
            </a:pPr>
            <a:r>
              <a:rPr lang="pt-BR"/>
              <a:t>Na verdade, o que acontece é que ao tentar somar números com textos, todos os componentes acabam se transformando em textos também, tendo o seguinte resultado:           </a:t>
            </a:r>
            <a:endParaRPr/>
          </a:p>
          <a:p>
            <a:pPr marL="0" lvl="0" indent="0" algn="l" rtl="0">
              <a:spcBef>
                <a:spcPts val="800"/>
              </a:spcBef>
              <a:spcAft>
                <a:spcPts val="0"/>
              </a:spcAft>
              <a:buNone/>
            </a:pPr>
            <a:r>
              <a:rPr lang="pt-BR"/>
              <a:t>Os números foram concatenados.</a:t>
            </a:r>
            <a:endParaRPr/>
          </a:p>
        </p:txBody>
      </p:sp>
      <p:pic>
        <p:nvPicPr>
          <p:cNvPr id="409" name="Google Shape;409;p60"/>
          <p:cNvPicPr preferRelativeResize="0"/>
          <p:nvPr/>
        </p:nvPicPr>
        <p:blipFill>
          <a:blip r:embed="rId3">
            <a:alphaModFix/>
          </a:blip>
          <a:stretch>
            <a:fillRect/>
          </a:stretch>
        </p:blipFill>
        <p:spPr>
          <a:xfrm>
            <a:off x="3112313" y="3294300"/>
            <a:ext cx="2140425" cy="250475"/>
          </a:xfrm>
          <a:prstGeom prst="rect">
            <a:avLst/>
          </a:prstGeom>
          <a:noFill/>
          <a:ln>
            <a:noFill/>
          </a:ln>
        </p:spPr>
      </p:pic>
      <p:pic>
        <p:nvPicPr>
          <p:cNvPr id="410" name="Google Shape;410;p60"/>
          <p:cNvPicPr preferRelativeResize="0"/>
          <p:nvPr/>
        </p:nvPicPr>
        <p:blipFill>
          <a:blip r:embed="rId4">
            <a:alphaModFix/>
          </a:blip>
          <a:stretch>
            <a:fillRect/>
          </a:stretch>
        </p:blipFill>
        <p:spPr>
          <a:xfrm>
            <a:off x="4449523" y="4060075"/>
            <a:ext cx="409425" cy="315850"/>
          </a:xfrm>
          <a:prstGeom prst="rect">
            <a:avLst/>
          </a:prstGeom>
          <a:noFill/>
          <a:ln>
            <a:noFill/>
          </a:ln>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sp>
        <p:nvSpPr>
          <p:cNvPr id="2498" name="Google Shape;2498;p32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Projetos para praticar o Javascript (opcional): </a:t>
            </a:r>
            <a:endParaRPr/>
          </a:p>
        </p:txBody>
      </p:sp>
      <p:sp>
        <p:nvSpPr>
          <p:cNvPr id="2499" name="Google Shape;2499;p32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sz="1200"/>
              <a:t>1. Build A Notes App in HTML CSS &amp; JavaScript | Notes App in JavaScript</a:t>
            </a:r>
            <a:endParaRPr sz="1200"/>
          </a:p>
          <a:p>
            <a:pPr marL="0" lvl="0" indent="0" algn="l" rtl="0">
              <a:spcBef>
                <a:spcPts val="800"/>
              </a:spcBef>
              <a:spcAft>
                <a:spcPts val="0"/>
              </a:spcAft>
              <a:buNone/>
            </a:pPr>
            <a:r>
              <a:rPr lang="pt-BR" sz="1200"/>
              <a:t>Link: </a:t>
            </a:r>
            <a:r>
              <a:rPr lang="pt-BR" sz="1200" u="sng">
                <a:solidFill>
                  <a:schemeClr val="hlink"/>
                </a:solidFill>
                <a:hlinkClick r:id="rId3"/>
              </a:rPr>
              <a:t>https://www.youtube.com/watch?v=AkIUtUWpyZs</a:t>
            </a:r>
            <a:endParaRPr sz="1200"/>
          </a:p>
          <a:p>
            <a:pPr marL="0" lvl="0" indent="0" algn="l" rtl="0">
              <a:spcBef>
                <a:spcPts val="800"/>
              </a:spcBef>
              <a:spcAft>
                <a:spcPts val="0"/>
              </a:spcAft>
              <a:buNone/>
            </a:pPr>
            <a:r>
              <a:rPr lang="pt-BR" sz="1200"/>
              <a:t>2. Create A Dynamic Calendar in HTML CSS &amp; JavaScript | Calendar in JavaScript</a:t>
            </a:r>
            <a:endParaRPr sz="1200"/>
          </a:p>
          <a:p>
            <a:pPr marL="0" lvl="0" indent="0" algn="l" rtl="0">
              <a:spcBef>
                <a:spcPts val="800"/>
              </a:spcBef>
              <a:spcAft>
                <a:spcPts val="0"/>
              </a:spcAft>
              <a:buNone/>
            </a:pPr>
            <a:r>
              <a:rPr lang="pt-BR" sz="1200"/>
              <a:t>Link: </a:t>
            </a:r>
            <a:r>
              <a:rPr lang="pt-BR" sz="1200" u="sng">
                <a:solidFill>
                  <a:schemeClr val="hlink"/>
                </a:solidFill>
                <a:hlinkClick r:id="rId4"/>
              </a:rPr>
              <a:t>https://www.youtube.com/watch?v=Z1BGAivZRlE</a:t>
            </a:r>
            <a:endParaRPr sz="1200"/>
          </a:p>
          <a:p>
            <a:pPr marL="0" lvl="0" indent="0" algn="l" rtl="0">
              <a:spcBef>
                <a:spcPts val="800"/>
              </a:spcBef>
              <a:spcAft>
                <a:spcPts val="0"/>
              </a:spcAft>
              <a:buNone/>
            </a:pPr>
            <a:r>
              <a:rPr lang="pt-BR" sz="1200"/>
              <a:t>3. Create A Custom Select Menu with Search Box in HTML CSS &amp; JavaScript</a:t>
            </a:r>
            <a:endParaRPr sz="1200"/>
          </a:p>
          <a:p>
            <a:pPr marL="0" lvl="0" indent="0" algn="l" rtl="0">
              <a:spcBef>
                <a:spcPts val="800"/>
              </a:spcBef>
              <a:spcAft>
                <a:spcPts val="0"/>
              </a:spcAft>
              <a:buNone/>
            </a:pPr>
            <a:r>
              <a:rPr lang="pt-BR" sz="1200"/>
              <a:t>Link: </a:t>
            </a:r>
            <a:r>
              <a:rPr lang="pt-BR" sz="1200" u="sng">
                <a:solidFill>
                  <a:schemeClr val="hlink"/>
                </a:solidFill>
                <a:hlinkClick r:id="rId5"/>
              </a:rPr>
              <a:t>https://www.youtube.com/watch?v=z0avfnlBRto</a:t>
            </a:r>
            <a:endParaRPr sz="1200"/>
          </a:p>
          <a:p>
            <a:pPr marL="0" lvl="0" indent="0" algn="l" rtl="0">
              <a:spcBef>
                <a:spcPts val="800"/>
              </a:spcBef>
              <a:spcAft>
                <a:spcPts val="0"/>
              </a:spcAft>
              <a:buNone/>
            </a:pPr>
            <a:r>
              <a:rPr lang="pt-BR" sz="1200"/>
              <a:t>4. Build A Currency Converter App in HTML CSS &amp; JavaScript</a:t>
            </a:r>
            <a:endParaRPr sz="1200"/>
          </a:p>
          <a:p>
            <a:pPr marL="0" lvl="0" indent="0" algn="l" rtl="0">
              <a:spcBef>
                <a:spcPts val="800"/>
              </a:spcBef>
              <a:spcAft>
                <a:spcPts val="0"/>
              </a:spcAft>
              <a:buNone/>
            </a:pPr>
            <a:r>
              <a:rPr lang="pt-BR" sz="1200"/>
              <a:t>Link: </a:t>
            </a:r>
            <a:r>
              <a:rPr lang="pt-BR" sz="1200" u="sng">
                <a:solidFill>
                  <a:schemeClr val="hlink"/>
                </a:solidFill>
                <a:hlinkClick r:id="rId6"/>
              </a:rPr>
              <a:t>https://www.youtube.com/watch?v=UY7F37KHyI8</a:t>
            </a:r>
            <a:endParaRPr sz="1200"/>
          </a:p>
          <a:p>
            <a:pPr marL="0" lvl="0" indent="0" algn="l" rtl="0">
              <a:spcBef>
                <a:spcPts val="800"/>
              </a:spcBef>
              <a:spcAft>
                <a:spcPts val="0"/>
              </a:spcAft>
              <a:buNone/>
            </a:pPr>
            <a:r>
              <a:rPr lang="pt-BR" sz="1200"/>
              <a:t>5. Custom Emoji Range Slider using HTML CSS &amp; JavaScript | Mood Slider in JavaScript</a:t>
            </a:r>
            <a:endParaRPr sz="1200"/>
          </a:p>
          <a:p>
            <a:pPr marL="0" lvl="0" indent="0" algn="l" rtl="0">
              <a:spcBef>
                <a:spcPts val="800"/>
              </a:spcBef>
              <a:spcAft>
                <a:spcPts val="0"/>
              </a:spcAft>
              <a:buNone/>
            </a:pPr>
            <a:r>
              <a:rPr lang="pt-BR" sz="1200"/>
              <a:t>Link: </a:t>
            </a:r>
            <a:r>
              <a:rPr lang="pt-BR" sz="1200" u="sng">
                <a:solidFill>
                  <a:schemeClr val="hlink"/>
                </a:solidFill>
                <a:hlinkClick r:id="rId7"/>
              </a:rPr>
              <a:t>https://www.youtube.com/watch?v=RfPXFlW01fU</a:t>
            </a:r>
            <a:endParaRPr sz="120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2503"/>
        <p:cNvGrpSpPr/>
        <p:nvPr/>
      </p:nvGrpSpPr>
      <p:grpSpPr>
        <a:xfrm>
          <a:off x="0" y="0"/>
          <a:ext cx="0" cy="0"/>
          <a:chOff x="0" y="0"/>
          <a:chExt cx="0" cy="0"/>
        </a:xfrm>
      </p:grpSpPr>
      <p:sp>
        <p:nvSpPr>
          <p:cNvPr id="2504" name="Google Shape;2504;p33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Projetos para praticar o Javascript (opcional): </a:t>
            </a:r>
            <a:endParaRPr/>
          </a:p>
        </p:txBody>
      </p:sp>
      <p:sp>
        <p:nvSpPr>
          <p:cNvPr id="2505" name="Google Shape;2505;p33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sz="1200"/>
              <a:t>1. Easy Digital Clock | HTML, CSS &amp; Javascript | Javascript Project</a:t>
            </a:r>
            <a:endParaRPr sz="1200"/>
          </a:p>
          <a:p>
            <a:pPr marL="0" lvl="0" indent="0" algn="l" rtl="0">
              <a:spcBef>
                <a:spcPts val="800"/>
              </a:spcBef>
              <a:spcAft>
                <a:spcPts val="0"/>
              </a:spcAft>
              <a:buNone/>
            </a:pPr>
            <a:r>
              <a:rPr lang="pt-BR" sz="1200"/>
              <a:t>Link: </a:t>
            </a:r>
            <a:r>
              <a:rPr lang="pt-BR" sz="1200" u="sng">
                <a:solidFill>
                  <a:schemeClr val="hlink"/>
                </a:solidFill>
                <a:hlinkClick r:id="rId3"/>
              </a:rPr>
              <a:t>https://www.youtube.com/watch?v=JYDxTt3ilh0</a:t>
            </a:r>
            <a:endParaRPr sz="1200"/>
          </a:p>
          <a:p>
            <a:pPr marL="0" lvl="0" indent="0" algn="l" rtl="0">
              <a:spcBef>
                <a:spcPts val="800"/>
              </a:spcBef>
              <a:spcAft>
                <a:spcPts val="0"/>
              </a:spcAft>
              <a:buNone/>
            </a:pPr>
            <a:r>
              <a:rPr lang="pt-BR" sz="1200"/>
              <a:t>2. Blob Maker | Step By Step Javascript Project With Source Code</a:t>
            </a:r>
            <a:endParaRPr sz="1200"/>
          </a:p>
          <a:p>
            <a:pPr marL="0" lvl="0" indent="0" algn="l" rtl="0">
              <a:spcBef>
                <a:spcPts val="800"/>
              </a:spcBef>
              <a:spcAft>
                <a:spcPts val="0"/>
              </a:spcAft>
              <a:buNone/>
            </a:pPr>
            <a:r>
              <a:rPr lang="pt-BR" sz="1200"/>
              <a:t>Link: </a:t>
            </a:r>
            <a:r>
              <a:rPr lang="pt-BR" sz="1200" u="sng">
                <a:solidFill>
                  <a:schemeClr val="hlink"/>
                </a:solidFill>
                <a:hlinkClick r:id="rId4"/>
              </a:rPr>
              <a:t>https://www.youtube.com/watch?v=jiqYW8GHmas</a:t>
            </a:r>
            <a:endParaRPr sz="1200"/>
          </a:p>
          <a:p>
            <a:pPr marL="0" lvl="0" indent="0" algn="l" rtl="0">
              <a:spcBef>
                <a:spcPts val="800"/>
              </a:spcBef>
              <a:spcAft>
                <a:spcPts val="0"/>
              </a:spcAft>
              <a:buNone/>
            </a:pPr>
            <a:r>
              <a:rPr lang="pt-BR" sz="1200"/>
              <a:t>3. Calculator Using HTML, CSS And Javascript | With Source Code</a:t>
            </a:r>
            <a:endParaRPr sz="1200"/>
          </a:p>
          <a:p>
            <a:pPr marL="0" lvl="0" indent="0" algn="l" rtl="0">
              <a:spcBef>
                <a:spcPts val="800"/>
              </a:spcBef>
              <a:spcAft>
                <a:spcPts val="0"/>
              </a:spcAft>
              <a:buNone/>
            </a:pPr>
            <a:r>
              <a:rPr lang="pt-BR" sz="1200"/>
              <a:t>Link: </a:t>
            </a:r>
            <a:r>
              <a:rPr lang="pt-BR" sz="1200" u="sng">
                <a:solidFill>
                  <a:schemeClr val="hlink"/>
                </a:solidFill>
                <a:hlinkClick r:id="rId5"/>
              </a:rPr>
              <a:t>https://www.youtube.com/watch?v=hma0N8Vu_Uw</a:t>
            </a:r>
            <a:endParaRPr sz="1200"/>
          </a:p>
          <a:p>
            <a:pPr marL="0" lvl="0" indent="0" algn="l" rtl="0">
              <a:spcBef>
                <a:spcPts val="800"/>
              </a:spcBef>
              <a:spcAft>
                <a:spcPts val="0"/>
              </a:spcAft>
              <a:buNone/>
            </a:pPr>
            <a:r>
              <a:rPr lang="pt-BR" sz="1200"/>
              <a:t>4. Random Number Between A Given Range | HTML, CSS &amp; Javascript</a:t>
            </a:r>
            <a:endParaRPr sz="1200"/>
          </a:p>
          <a:p>
            <a:pPr marL="0" lvl="0" indent="0" algn="l" rtl="0">
              <a:spcBef>
                <a:spcPts val="800"/>
              </a:spcBef>
              <a:spcAft>
                <a:spcPts val="0"/>
              </a:spcAft>
              <a:buNone/>
            </a:pPr>
            <a:r>
              <a:rPr lang="pt-BR" sz="1200"/>
              <a:t>Link: </a:t>
            </a:r>
            <a:r>
              <a:rPr lang="pt-BR" sz="1200" u="sng">
                <a:solidFill>
                  <a:schemeClr val="hlink"/>
                </a:solidFill>
                <a:hlinkClick r:id="rId6"/>
              </a:rPr>
              <a:t>https://www.youtube.com/watch?v=4qG4ADVcg1o</a:t>
            </a:r>
            <a:endParaRPr sz="1200"/>
          </a:p>
          <a:p>
            <a:pPr marL="0" lvl="0" indent="0" algn="l" rtl="0">
              <a:spcBef>
                <a:spcPts val="800"/>
              </a:spcBef>
              <a:spcAft>
                <a:spcPts val="0"/>
              </a:spcAft>
              <a:buNone/>
            </a:pPr>
            <a:r>
              <a:rPr lang="pt-BR" sz="1200"/>
              <a:t>5. Random User Card Generator | Javascript Project With Source Code</a:t>
            </a:r>
            <a:endParaRPr sz="1200"/>
          </a:p>
          <a:p>
            <a:pPr marL="0" lvl="0" indent="0" algn="l" rtl="0">
              <a:spcBef>
                <a:spcPts val="800"/>
              </a:spcBef>
              <a:spcAft>
                <a:spcPts val="0"/>
              </a:spcAft>
              <a:buNone/>
            </a:pPr>
            <a:r>
              <a:rPr lang="pt-BR" sz="1200"/>
              <a:t>Link: </a:t>
            </a:r>
            <a:r>
              <a:rPr lang="pt-BR" sz="1200" u="sng">
                <a:solidFill>
                  <a:schemeClr val="hlink"/>
                </a:solidFill>
                <a:hlinkClick r:id="rId7"/>
              </a:rPr>
              <a:t>https://www.youtube.com/watch?v=pCxVSWJ6L7g</a:t>
            </a:r>
            <a:endParaRPr sz="1200"/>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2509"/>
        <p:cNvGrpSpPr/>
        <p:nvPr/>
      </p:nvGrpSpPr>
      <p:grpSpPr>
        <a:xfrm>
          <a:off x="0" y="0"/>
          <a:ext cx="0" cy="0"/>
          <a:chOff x="0" y="0"/>
          <a:chExt cx="0" cy="0"/>
        </a:xfrm>
      </p:grpSpPr>
      <p:sp>
        <p:nvSpPr>
          <p:cNvPr id="2510" name="Google Shape;2510;p33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Projetos para praticar o Javascript (opcional): </a:t>
            </a:r>
            <a:endParaRPr/>
          </a:p>
        </p:txBody>
      </p:sp>
      <p:sp>
        <p:nvSpPr>
          <p:cNvPr id="2511" name="Google Shape;2511;p33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sz="1200"/>
              <a:t>1. Color The Parrot | Javascript Project With Source Code</a:t>
            </a:r>
            <a:endParaRPr sz="1200"/>
          </a:p>
          <a:p>
            <a:pPr marL="0" lvl="0" indent="0" algn="l" rtl="0">
              <a:spcBef>
                <a:spcPts val="800"/>
              </a:spcBef>
              <a:spcAft>
                <a:spcPts val="0"/>
              </a:spcAft>
              <a:buNone/>
            </a:pPr>
            <a:r>
              <a:rPr lang="pt-BR" sz="1200"/>
              <a:t>Link: </a:t>
            </a:r>
            <a:r>
              <a:rPr lang="pt-BR" sz="1200" u="sng">
                <a:solidFill>
                  <a:schemeClr val="hlink"/>
                </a:solidFill>
                <a:hlinkClick r:id="rId3"/>
              </a:rPr>
              <a:t>https://www.youtube.com/watch?v=gpkD2Hsw-og</a:t>
            </a:r>
            <a:endParaRPr sz="1200"/>
          </a:p>
          <a:p>
            <a:pPr marL="0" lvl="0" indent="0" algn="l" rtl="0">
              <a:spcBef>
                <a:spcPts val="800"/>
              </a:spcBef>
              <a:spcAft>
                <a:spcPts val="0"/>
              </a:spcAft>
              <a:buNone/>
            </a:pPr>
            <a:r>
              <a:rPr lang="pt-BR" sz="1200"/>
              <a:t>2.  Interactive Panda Form | HTML, CSS &amp; Javascript Project</a:t>
            </a:r>
            <a:endParaRPr sz="1200"/>
          </a:p>
          <a:p>
            <a:pPr marL="0" lvl="0" indent="0" algn="l" rtl="0">
              <a:spcBef>
                <a:spcPts val="800"/>
              </a:spcBef>
              <a:spcAft>
                <a:spcPts val="0"/>
              </a:spcAft>
              <a:buNone/>
            </a:pPr>
            <a:r>
              <a:rPr lang="pt-BR" sz="1200"/>
              <a:t>Link: </a:t>
            </a:r>
            <a:r>
              <a:rPr lang="pt-BR" sz="1200" u="sng">
                <a:solidFill>
                  <a:schemeClr val="hlink"/>
                </a:solidFill>
                <a:hlinkClick r:id="rId4"/>
              </a:rPr>
              <a:t>https://www.youtube.com/watch?v=_jQmuuhMy7g</a:t>
            </a:r>
            <a:endParaRPr sz="1200"/>
          </a:p>
          <a:p>
            <a:pPr marL="0" lvl="0" indent="0" algn="l" rtl="0">
              <a:spcBef>
                <a:spcPts val="800"/>
              </a:spcBef>
              <a:spcAft>
                <a:spcPts val="0"/>
              </a:spcAft>
              <a:buNone/>
            </a:pPr>
            <a:r>
              <a:rPr lang="pt-BR" sz="1200"/>
              <a:t>3. Dog Makeover Game | HTML, CSS &amp; Javascript Project</a:t>
            </a:r>
            <a:endParaRPr sz="1200"/>
          </a:p>
          <a:p>
            <a:pPr marL="0" lvl="0" indent="0" algn="l" rtl="0">
              <a:spcBef>
                <a:spcPts val="800"/>
              </a:spcBef>
              <a:spcAft>
                <a:spcPts val="0"/>
              </a:spcAft>
              <a:buNone/>
            </a:pPr>
            <a:r>
              <a:rPr lang="pt-BR" sz="1200"/>
              <a:t>Link: </a:t>
            </a:r>
            <a:r>
              <a:rPr lang="pt-BR" sz="1200" u="sng">
                <a:solidFill>
                  <a:schemeClr val="hlink"/>
                </a:solidFill>
                <a:hlinkClick r:id="rId5"/>
              </a:rPr>
              <a:t>https://www.youtube.com/watch?v=R5PrHGgrv5g</a:t>
            </a:r>
            <a:endParaRPr sz="1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Operadores no Javascript:</a:t>
            </a:r>
            <a:endParaRPr/>
          </a:p>
        </p:txBody>
      </p:sp>
      <p:sp>
        <p:nvSpPr>
          <p:cNvPr id="416" name="Google Shape;416;p6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Existem alguns tipos de operadores no javascript, sendo usados de jeitos diferentes. Os operadores são:</a:t>
            </a:r>
            <a:endParaRPr/>
          </a:p>
          <a:p>
            <a:pPr marL="0" lvl="0" indent="0" algn="l" rtl="0">
              <a:spcBef>
                <a:spcPts val="800"/>
              </a:spcBef>
              <a:spcAft>
                <a:spcPts val="0"/>
              </a:spcAft>
              <a:buNone/>
            </a:pPr>
            <a:endParaRPr/>
          </a:p>
          <a:p>
            <a:pPr marL="457200" lvl="0" indent="-298450" algn="l" rtl="0">
              <a:spcBef>
                <a:spcPts val="800"/>
              </a:spcBef>
              <a:spcAft>
                <a:spcPts val="0"/>
              </a:spcAft>
              <a:buSzPts val="1100"/>
              <a:buChar char="►"/>
            </a:pPr>
            <a:r>
              <a:rPr lang="pt-BR"/>
              <a:t>Operadores aritméticos.</a:t>
            </a:r>
            <a:endParaRPr/>
          </a:p>
          <a:p>
            <a:pPr marL="457200" lvl="0" indent="-298450" algn="l" rtl="0">
              <a:spcBef>
                <a:spcPts val="0"/>
              </a:spcBef>
              <a:spcAft>
                <a:spcPts val="0"/>
              </a:spcAft>
              <a:buSzPts val="1100"/>
              <a:buChar char="►"/>
            </a:pPr>
            <a:r>
              <a:rPr lang="pt-BR"/>
              <a:t>Operadores de atribuição.</a:t>
            </a:r>
            <a:endParaRPr/>
          </a:p>
          <a:p>
            <a:pPr marL="457200" lvl="0" indent="-298450" algn="l" rtl="0">
              <a:spcBef>
                <a:spcPts val="0"/>
              </a:spcBef>
              <a:spcAft>
                <a:spcPts val="0"/>
              </a:spcAft>
              <a:buSzPts val="1100"/>
              <a:buChar char="►"/>
            </a:pPr>
            <a:r>
              <a:rPr lang="pt-BR"/>
              <a:t>Operadores de comparação.</a:t>
            </a:r>
            <a:endParaRPr/>
          </a:p>
          <a:p>
            <a:pPr marL="457200" lvl="0" indent="-298450" algn="l" rtl="0">
              <a:spcBef>
                <a:spcPts val="0"/>
              </a:spcBef>
              <a:spcAft>
                <a:spcPts val="0"/>
              </a:spcAft>
              <a:buSzPts val="1100"/>
              <a:buChar char="►"/>
            </a:pPr>
            <a:r>
              <a:rPr lang="pt-BR"/>
              <a:t>Operadores lógicos.</a:t>
            </a:r>
            <a:endParaRPr/>
          </a:p>
          <a:p>
            <a:pPr marL="457200" lvl="0" indent="-298450" algn="l" rtl="0">
              <a:spcBef>
                <a:spcPts val="0"/>
              </a:spcBef>
              <a:spcAft>
                <a:spcPts val="0"/>
              </a:spcAft>
              <a:buSzPts val="1100"/>
              <a:buChar char="►"/>
            </a:pPr>
            <a:r>
              <a:rPr lang="pt-BR"/>
              <a:t>Operadores condicionais.</a:t>
            </a:r>
            <a:endParaRPr/>
          </a:p>
          <a:p>
            <a:pPr marL="457200" lvl="0" indent="-298450" algn="l" rtl="0">
              <a:spcBef>
                <a:spcPts val="0"/>
              </a:spcBef>
              <a:spcAft>
                <a:spcPts val="0"/>
              </a:spcAft>
              <a:buSzPts val="1100"/>
              <a:buChar char="►"/>
            </a:pPr>
            <a:r>
              <a:rPr lang="pt-BR"/>
              <a:t>Operadores de tipo.</a:t>
            </a:r>
            <a:endParaRPr/>
          </a:p>
          <a:p>
            <a:pPr marL="0" lvl="0" indent="0" algn="l" rtl="0">
              <a:spcBef>
                <a:spcPts val="80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Operadores no Javascript: aritméticos </a:t>
            </a:r>
            <a:endParaRPr/>
          </a:p>
        </p:txBody>
      </p:sp>
      <p:sp>
        <p:nvSpPr>
          <p:cNvPr id="422" name="Google Shape;422;p6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p:txBody>
      </p:sp>
      <p:pic>
        <p:nvPicPr>
          <p:cNvPr id="423" name="Google Shape;423;p62"/>
          <p:cNvPicPr preferRelativeResize="0"/>
          <p:nvPr/>
        </p:nvPicPr>
        <p:blipFill>
          <a:blip r:embed="rId3">
            <a:alphaModFix/>
          </a:blip>
          <a:stretch>
            <a:fillRect/>
          </a:stretch>
        </p:blipFill>
        <p:spPr>
          <a:xfrm>
            <a:off x="1254377" y="1539701"/>
            <a:ext cx="5856300" cy="239209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Incremento e decremento no Javascript</a:t>
            </a:r>
            <a:endParaRPr/>
          </a:p>
        </p:txBody>
      </p:sp>
      <p:sp>
        <p:nvSpPr>
          <p:cNvPr id="429" name="Google Shape;429;p6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incremento, assim como o decremento, são indispensáveis no uso dos loops (será mostrado mais tarde).</a:t>
            </a:r>
            <a:endParaRPr/>
          </a:p>
          <a:p>
            <a:pPr marL="0" lvl="0" indent="0" algn="l" rtl="0">
              <a:spcBef>
                <a:spcPts val="800"/>
              </a:spcBef>
              <a:spcAft>
                <a:spcPts val="0"/>
              </a:spcAft>
              <a:buNone/>
            </a:pPr>
            <a:r>
              <a:rPr lang="pt-BR"/>
              <a:t>O incremento é o simples ato de somar mais 1, nos loops ele serve para ficar adicionando +1 na variável e impedir de deixá-la parada, fazendo o loop ficar infinito. </a:t>
            </a:r>
            <a:endParaRPr/>
          </a:p>
          <a:p>
            <a:pPr marL="0" lvl="0" indent="0" algn="l" rtl="0">
              <a:spcBef>
                <a:spcPts val="800"/>
              </a:spcBef>
              <a:spcAft>
                <a:spcPts val="0"/>
              </a:spcAft>
              <a:buNone/>
            </a:pPr>
            <a:r>
              <a:rPr lang="pt-BR"/>
              <a:t>Ele pode ser escrito de duas formas, sendo elas:</a:t>
            </a:r>
            <a:endParaRPr/>
          </a:p>
          <a:p>
            <a:pPr marL="457200" lvl="0" indent="-298450" algn="l" rtl="0">
              <a:spcBef>
                <a:spcPts val="800"/>
              </a:spcBef>
              <a:spcAft>
                <a:spcPts val="0"/>
              </a:spcAft>
              <a:buSzPts val="1100"/>
              <a:buChar char="►"/>
            </a:pPr>
            <a:r>
              <a:rPr lang="pt-BR"/>
              <a:t>variavel++ = caso o use fora de um loop, ele irá apresentar o valor original da variável, e depois irá acrescentar +1.</a:t>
            </a:r>
            <a:endParaRPr/>
          </a:p>
          <a:p>
            <a:pPr marL="457200" lvl="0" indent="-298450" algn="l" rtl="0">
              <a:spcBef>
                <a:spcPts val="0"/>
              </a:spcBef>
              <a:spcAft>
                <a:spcPts val="0"/>
              </a:spcAft>
              <a:buSzPts val="1100"/>
              <a:buChar char="►"/>
            </a:pPr>
            <a:r>
              <a:rPr lang="pt-BR"/>
              <a:t>++variavel = Ele é o oposto do exemplo acima, pois ele irá incrementar o +1 da variável para depois exibi-la.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Incremento e decremento na prática.</a:t>
            </a:r>
            <a:endParaRPr/>
          </a:p>
        </p:txBody>
      </p:sp>
      <p:sp>
        <p:nvSpPr>
          <p:cNvPr id="435" name="Google Shape;435;p6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variavel++.</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++variavel.</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O processo é o mesmo com o decremento, a diferença é que ele subtrai 1 ao invés de somar.</a:t>
            </a:r>
            <a:endParaRPr/>
          </a:p>
        </p:txBody>
      </p:sp>
      <p:pic>
        <p:nvPicPr>
          <p:cNvPr id="436" name="Google Shape;436;p64"/>
          <p:cNvPicPr preferRelativeResize="0"/>
          <p:nvPr/>
        </p:nvPicPr>
        <p:blipFill>
          <a:blip r:embed="rId3">
            <a:alphaModFix/>
          </a:blip>
          <a:stretch>
            <a:fillRect/>
          </a:stretch>
        </p:blipFill>
        <p:spPr>
          <a:xfrm>
            <a:off x="827475" y="1920700"/>
            <a:ext cx="4047425" cy="743800"/>
          </a:xfrm>
          <a:prstGeom prst="rect">
            <a:avLst/>
          </a:prstGeom>
          <a:noFill/>
          <a:ln>
            <a:noFill/>
          </a:ln>
        </p:spPr>
      </p:pic>
      <p:pic>
        <p:nvPicPr>
          <p:cNvPr id="437" name="Google Shape;437;p64"/>
          <p:cNvPicPr preferRelativeResize="0"/>
          <p:nvPr/>
        </p:nvPicPr>
        <p:blipFill>
          <a:blip r:embed="rId4">
            <a:alphaModFix/>
          </a:blip>
          <a:stretch>
            <a:fillRect/>
          </a:stretch>
        </p:blipFill>
        <p:spPr>
          <a:xfrm>
            <a:off x="4874888" y="1920700"/>
            <a:ext cx="2181225" cy="457200"/>
          </a:xfrm>
          <a:prstGeom prst="rect">
            <a:avLst/>
          </a:prstGeom>
          <a:noFill/>
          <a:ln>
            <a:noFill/>
          </a:ln>
        </p:spPr>
      </p:pic>
      <p:pic>
        <p:nvPicPr>
          <p:cNvPr id="438" name="Google Shape;438;p64"/>
          <p:cNvPicPr preferRelativeResize="0"/>
          <p:nvPr/>
        </p:nvPicPr>
        <p:blipFill>
          <a:blip r:embed="rId5">
            <a:alphaModFix/>
          </a:blip>
          <a:stretch>
            <a:fillRect/>
          </a:stretch>
        </p:blipFill>
        <p:spPr>
          <a:xfrm>
            <a:off x="827475" y="3104900"/>
            <a:ext cx="4047425" cy="781746"/>
          </a:xfrm>
          <a:prstGeom prst="rect">
            <a:avLst/>
          </a:prstGeom>
          <a:noFill/>
          <a:ln>
            <a:noFill/>
          </a:ln>
        </p:spPr>
      </p:pic>
      <p:pic>
        <p:nvPicPr>
          <p:cNvPr id="439" name="Google Shape;439;p64"/>
          <p:cNvPicPr preferRelativeResize="0"/>
          <p:nvPr/>
        </p:nvPicPr>
        <p:blipFill>
          <a:blip r:embed="rId6">
            <a:alphaModFix/>
          </a:blip>
          <a:stretch>
            <a:fillRect/>
          </a:stretch>
        </p:blipFill>
        <p:spPr>
          <a:xfrm>
            <a:off x="4874900" y="3104900"/>
            <a:ext cx="2181225" cy="43423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Operadores no Javascript: atribuição</a:t>
            </a:r>
            <a:endParaRPr/>
          </a:p>
        </p:txBody>
      </p:sp>
      <p:sp>
        <p:nvSpPr>
          <p:cNvPr id="445" name="Google Shape;445;p6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Para facilitar o entendimento, vamos supor que X possua o valor 5, então ao escrever o código ‘x += y’ é o mesmo que dizer: ‘x = 5 + y’.</a:t>
            </a:r>
            <a:endParaRPr/>
          </a:p>
          <a:p>
            <a:pPr marL="0" lvl="0" indent="0" algn="l" rtl="0">
              <a:spcBef>
                <a:spcPts val="800"/>
              </a:spcBef>
              <a:spcAft>
                <a:spcPts val="0"/>
              </a:spcAft>
              <a:buNone/>
            </a:pPr>
            <a:r>
              <a:rPr lang="pt-BR"/>
              <a:t>O mesmo se aplica aos outros exemplos.</a:t>
            </a:r>
            <a:endParaRPr/>
          </a:p>
        </p:txBody>
      </p:sp>
      <p:pic>
        <p:nvPicPr>
          <p:cNvPr id="446" name="Google Shape;446;p65"/>
          <p:cNvPicPr preferRelativeResize="0"/>
          <p:nvPr/>
        </p:nvPicPr>
        <p:blipFill>
          <a:blip r:embed="rId3">
            <a:alphaModFix/>
          </a:blip>
          <a:stretch>
            <a:fillRect/>
          </a:stretch>
        </p:blipFill>
        <p:spPr>
          <a:xfrm>
            <a:off x="1705745" y="1539695"/>
            <a:ext cx="4953550" cy="1783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Operadores no Javascript: comparação</a:t>
            </a:r>
            <a:endParaRPr/>
          </a:p>
        </p:txBody>
      </p:sp>
      <p:sp>
        <p:nvSpPr>
          <p:cNvPr id="452" name="Google Shape;452;p66"/>
          <p:cNvSpPr txBox="1">
            <a:spLocks noGrp="1"/>
          </p:cNvSpPr>
          <p:nvPr>
            <p:ph type="body" idx="1"/>
          </p:nvPr>
        </p:nvSpPr>
        <p:spPr>
          <a:xfrm>
            <a:off x="828084" y="1593414"/>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Será explicado a respeito do operador ternário mais pra frente.</a:t>
            </a:r>
            <a:endParaRPr/>
          </a:p>
        </p:txBody>
      </p:sp>
      <p:pic>
        <p:nvPicPr>
          <p:cNvPr id="453" name="Google Shape;453;p66"/>
          <p:cNvPicPr preferRelativeResize="0"/>
          <p:nvPr/>
        </p:nvPicPr>
        <p:blipFill>
          <a:blip r:embed="rId3">
            <a:alphaModFix/>
          </a:blip>
          <a:stretch>
            <a:fillRect/>
          </a:stretch>
        </p:blipFill>
        <p:spPr>
          <a:xfrm>
            <a:off x="1588026" y="1593425"/>
            <a:ext cx="5190200" cy="2354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Operadores no Javascript: operador igual ( == )</a:t>
            </a:r>
            <a:endParaRPr/>
          </a:p>
        </p:txBody>
      </p:sp>
      <p:sp>
        <p:nvSpPr>
          <p:cNvPr id="459" name="Google Shape;459;p6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operador igual serve para verificarmos se um valor é igual a outro. Por exemplo:</a:t>
            </a:r>
            <a:endParaRPr/>
          </a:p>
          <a:p>
            <a:pPr marL="0" lvl="0" indent="0" algn="l" rtl="0">
              <a:spcBef>
                <a:spcPts val="800"/>
              </a:spcBef>
              <a:spcAft>
                <a:spcPts val="0"/>
              </a:spcAft>
              <a:buNone/>
            </a:pPr>
            <a:r>
              <a:rPr lang="pt-BR"/>
              <a:t>2 == 2 (2 é igual a 2, logo, é verdadeiro).</a:t>
            </a:r>
            <a:endParaRPr/>
          </a:p>
          <a:p>
            <a:pPr marL="0" lvl="0" indent="0" algn="l" rtl="0">
              <a:spcBef>
                <a:spcPts val="800"/>
              </a:spcBef>
              <a:spcAft>
                <a:spcPts val="0"/>
              </a:spcAft>
              <a:buNone/>
            </a:pPr>
            <a:r>
              <a:rPr lang="pt-BR"/>
              <a:t>2 == 3 (2 não é igual a 3, logo, é falso).</a:t>
            </a:r>
            <a:endParaRPr/>
          </a:p>
          <a:p>
            <a:pPr marL="0" lvl="0" indent="0" algn="l" rtl="0">
              <a:spcBef>
                <a:spcPts val="800"/>
              </a:spcBef>
              <a:spcAft>
                <a:spcPts val="0"/>
              </a:spcAft>
              <a:buNone/>
            </a:pPr>
            <a:r>
              <a:rPr lang="pt-BR"/>
              <a:t>Ele não diferencia o tipo de variável. Logo:</a:t>
            </a:r>
            <a:endParaRPr/>
          </a:p>
          <a:p>
            <a:pPr marL="0" lvl="0" indent="0" algn="l" rtl="0">
              <a:spcBef>
                <a:spcPts val="800"/>
              </a:spcBef>
              <a:spcAft>
                <a:spcPts val="0"/>
              </a:spcAft>
              <a:buNone/>
            </a:pPr>
            <a:r>
              <a:rPr lang="pt-BR"/>
              <a:t>2 == “2” (2 é igual a “2”, é verdadeiro, pois ambos possuem o mesmo número apesar de serem de tipos diferentes).</a:t>
            </a:r>
            <a:endParaRPr/>
          </a:p>
          <a:p>
            <a:pPr marL="0" lvl="0" indent="0" algn="l" rtl="0">
              <a:spcBef>
                <a:spcPts val="800"/>
              </a:spcBef>
              <a:spcAft>
                <a:spcPts val="0"/>
              </a:spcAft>
              <a:buNone/>
            </a:pPr>
            <a:r>
              <a:rPr lang="pt-BR"/>
              <a:t>2 == “b” (2 não é igual a “b”, logo, é falso).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Ao contrário do exemplo visto anteriormente, o operador idêntico difere o tipo de dado. Logo:</a:t>
            </a:r>
            <a:endParaRPr/>
          </a:p>
          <a:p>
            <a:pPr marL="0" lvl="0" indent="0" algn="l" rtl="0">
              <a:spcBef>
                <a:spcPts val="800"/>
              </a:spcBef>
              <a:spcAft>
                <a:spcPts val="0"/>
              </a:spcAft>
              <a:buNone/>
            </a:pPr>
            <a:endParaRPr/>
          </a:p>
          <a:p>
            <a:pPr marL="0" lvl="0" indent="0" algn="l" rtl="0">
              <a:spcBef>
                <a:spcPts val="800"/>
              </a:spcBef>
              <a:spcAft>
                <a:spcPts val="0"/>
              </a:spcAft>
              <a:buNone/>
            </a:pPr>
            <a:r>
              <a:rPr lang="pt-BR"/>
              <a:t>2 === 2 (2 é idêntico a 2, é verdadeiro, pois ambos representam o mesmo número e são do mesmo tipo de dado).</a:t>
            </a:r>
            <a:endParaRPr/>
          </a:p>
          <a:p>
            <a:pPr marL="0" lvl="0" indent="0" algn="l" rtl="0">
              <a:spcBef>
                <a:spcPts val="800"/>
              </a:spcBef>
              <a:spcAft>
                <a:spcPts val="0"/>
              </a:spcAft>
              <a:buNone/>
            </a:pPr>
            <a:r>
              <a:rPr lang="pt-BR"/>
              <a:t>2 === 3 (2 é idêntico a 3, é falso, pois apesar de possuírem o mesmo tipo de dado, são de números diferentes).</a:t>
            </a:r>
            <a:endParaRPr/>
          </a:p>
          <a:p>
            <a:pPr marL="0" lvl="0" indent="0" algn="l" rtl="0">
              <a:spcBef>
                <a:spcPts val="800"/>
              </a:spcBef>
              <a:spcAft>
                <a:spcPts val="0"/>
              </a:spcAft>
              <a:buNone/>
            </a:pPr>
            <a:r>
              <a:rPr lang="pt-BR"/>
              <a:t>2 === “2” (2 é idêntico a “2”, é falso, pois apesar de representarem o mesmo número, são de tipos diferentes de dados).</a:t>
            </a:r>
            <a:endParaRPr/>
          </a:p>
        </p:txBody>
      </p:sp>
      <p:sp>
        <p:nvSpPr>
          <p:cNvPr id="465" name="Google Shape;465;p6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Operadores no Javascript: operador idêntico ( ===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Operadores no Javascript: operador diferente ( != )</a:t>
            </a:r>
            <a:endParaRPr/>
          </a:p>
        </p:txBody>
      </p:sp>
      <p:sp>
        <p:nvSpPr>
          <p:cNvPr id="471" name="Google Shape;471;p6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Ele faz uma verificação se o valor é diferente de outro valor. Por exemplo:</a:t>
            </a:r>
            <a:endParaRPr/>
          </a:p>
          <a:p>
            <a:pPr marL="0" lvl="0" indent="0" algn="l" rtl="0">
              <a:spcBef>
                <a:spcPts val="800"/>
              </a:spcBef>
              <a:spcAft>
                <a:spcPts val="0"/>
              </a:spcAft>
              <a:buNone/>
            </a:pPr>
            <a:r>
              <a:rPr lang="pt-BR"/>
              <a:t>2 != 2 (2 é diferente de 2, é falso, pois 2 é igual a 2).</a:t>
            </a:r>
            <a:endParaRPr/>
          </a:p>
          <a:p>
            <a:pPr marL="0" lvl="0" indent="0" algn="l" rtl="0">
              <a:spcBef>
                <a:spcPts val="800"/>
              </a:spcBef>
              <a:spcAft>
                <a:spcPts val="0"/>
              </a:spcAft>
              <a:buNone/>
            </a:pPr>
            <a:r>
              <a:rPr lang="pt-BR"/>
              <a:t>2 != 3 (2 é diferente de 3, é verdadeiro, pois são números diferentes).</a:t>
            </a:r>
            <a:endParaRPr/>
          </a:p>
          <a:p>
            <a:pPr marL="0" lvl="0" indent="0" algn="l" rtl="0">
              <a:spcBef>
                <a:spcPts val="800"/>
              </a:spcBef>
              <a:spcAft>
                <a:spcPts val="0"/>
              </a:spcAft>
              <a:buNone/>
            </a:pPr>
            <a:r>
              <a:rPr lang="pt-BR"/>
              <a:t>2 != “2” ( 2 é diferente de “2”, é falso, pois ele não leva em conta o tipo de dado).</a:t>
            </a:r>
            <a:endParaRPr/>
          </a:p>
          <a:p>
            <a:pPr marL="0" lvl="0" indent="0" algn="l" rtl="0">
              <a:spcBef>
                <a:spcPts val="800"/>
              </a:spcBef>
              <a:spcAft>
                <a:spcPts val="0"/>
              </a:spcAft>
              <a:buNone/>
            </a:pPr>
            <a:r>
              <a:rPr lang="pt-BR"/>
              <a:t>2 != “a” (2 é diferente de “a”, é verdadeiro).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Vantagens de se usar o Javascript Externo:</a:t>
            </a:r>
            <a:endParaRPr/>
          </a:p>
        </p:txBody>
      </p:sp>
      <p:sp>
        <p:nvSpPr>
          <p:cNvPr id="214" name="Google Shape;214;p3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457200" lvl="0" indent="-298450" algn="l" rtl="0">
              <a:spcBef>
                <a:spcPts val="800"/>
              </a:spcBef>
              <a:spcAft>
                <a:spcPts val="0"/>
              </a:spcAft>
              <a:buSzPts val="1100"/>
              <a:buChar char="►"/>
            </a:pPr>
            <a:r>
              <a:rPr lang="pt-BR"/>
              <a:t>Quando uma URL é colocada no </a:t>
            </a:r>
            <a:r>
              <a:rPr lang="pt-BR" b="1"/>
              <a:t>src</a:t>
            </a:r>
            <a:r>
              <a:rPr lang="pt-BR"/>
              <a:t>, faz com que a página pese menos no servidor, logo, sendo carregada mais rápido.</a:t>
            </a:r>
            <a:endParaRPr/>
          </a:p>
          <a:p>
            <a:pPr marL="457200" lvl="0" indent="-298450" algn="l" rtl="0">
              <a:spcBef>
                <a:spcPts val="0"/>
              </a:spcBef>
              <a:spcAft>
                <a:spcPts val="0"/>
              </a:spcAft>
              <a:buSzPts val="1100"/>
              <a:buChar char="►"/>
            </a:pPr>
            <a:r>
              <a:rPr lang="pt-BR"/>
              <a:t>Permite separar código HTML e Javascript, facilitando leituras posteriores (depois de um tempo).</a:t>
            </a:r>
            <a:endParaRPr/>
          </a:p>
          <a:p>
            <a:pPr marL="457200" lvl="0" indent="-298450" algn="l" rtl="0">
              <a:spcBef>
                <a:spcPts val="0"/>
              </a:spcBef>
              <a:spcAft>
                <a:spcPts val="0"/>
              </a:spcAft>
              <a:buSzPts val="1100"/>
              <a:buChar char="►"/>
            </a:pPr>
            <a:r>
              <a:rPr lang="pt-BR"/>
              <a:t>Pode encaminhar vários códigos Javascript em apenas 1 página HTML, por exemplo:</a:t>
            </a:r>
            <a:endParaRPr/>
          </a:p>
        </p:txBody>
      </p:sp>
      <p:pic>
        <p:nvPicPr>
          <p:cNvPr id="215" name="Google Shape;215;p34"/>
          <p:cNvPicPr preferRelativeResize="0"/>
          <p:nvPr/>
        </p:nvPicPr>
        <p:blipFill>
          <a:blip r:embed="rId3">
            <a:alphaModFix/>
          </a:blip>
          <a:stretch>
            <a:fillRect/>
          </a:stretch>
        </p:blipFill>
        <p:spPr>
          <a:xfrm>
            <a:off x="2445737" y="3205525"/>
            <a:ext cx="3473575" cy="411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Operadores no Javascript: operador Não é idêntico ( !== )</a:t>
            </a:r>
            <a:endParaRPr/>
          </a:p>
        </p:txBody>
      </p:sp>
      <p:sp>
        <p:nvSpPr>
          <p:cNvPr id="477" name="Google Shape;477;p7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operador ‘Não é idêntico’ faz 2 verificações ao mesmo tempo, se um valor é diferente de outro, </a:t>
            </a:r>
            <a:r>
              <a:rPr lang="pt-BR" b="1"/>
              <a:t>OU</a:t>
            </a:r>
            <a:r>
              <a:rPr lang="pt-BR"/>
              <a:t> se o tipo de valor é diferente de outro. Por exemplo:</a:t>
            </a:r>
            <a:endParaRPr/>
          </a:p>
          <a:p>
            <a:pPr marL="0" lvl="0" indent="0" algn="l" rtl="0">
              <a:spcBef>
                <a:spcPts val="800"/>
              </a:spcBef>
              <a:spcAft>
                <a:spcPts val="0"/>
              </a:spcAft>
              <a:buNone/>
            </a:pPr>
            <a:r>
              <a:rPr lang="pt-BR"/>
              <a:t>2 !== “2” (2 não é idêntico a “2”, é verdadeiro, pois apesar de serem o mesmo número, são de tipos </a:t>
            </a:r>
            <a:r>
              <a:rPr lang="pt-BR" b="1"/>
              <a:t>diferentes</a:t>
            </a:r>
            <a:r>
              <a:rPr lang="pt-BR"/>
              <a:t> de dados).</a:t>
            </a:r>
            <a:endParaRPr/>
          </a:p>
          <a:p>
            <a:pPr marL="0" lvl="0" indent="0" algn="l" rtl="0">
              <a:spcBef>
                <a:spcPts val="800"/>
              </a:spcBef>
              <a:spcAft>
                <a:spcPts val="0"/>
              </a:spcAft>
              <a:buNone/>
            </a:pPr>
            <a:r>
              <a:rPr lang="pt-BR"/>
              <a:t>2 !== 2 (2 não é idêntico a 2, é falso, pois 2 é igual a 2).</a:t>
            </a:r>
            <a:endParaRPr/>
          </a:p>
          <a:p>
            <a:pPr marL="0" lvl="0" indent="0" algn="l" rtl="0">
              <a:spcBef>
                <a:spcPts val="800"/>
              </a:spcBef>
              <a:spcAft>
                <a:spcPts val="0"/>
              </a:spcAft>
              <a:buNone/>
            </a:pPr>
            <a:r>
              <a:rPr lang="pt-BR"/>
              <a:t>2 !== 3 ( 2 não é idêntico a 3, é verdadeiro, pois apesar de terem o mesmo tipo de variável, são números </a:t>
            </a:r>
            <a:r>
              <a:rPr lang="pt-BR" b="1"/>
              <a:t>diferentes</a:t>
            </a:r>
            <a:r>
              <a:rPr lang="pt-BR"/>
              <a: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Operadores no Javascript: operador maior que ( &gt; )</a:t>
            </a:r>
            <a:endParaRPr/>
          </a:p>
        </p:txBody>
      </p:sp>
      <p:sp>
        <p:nvSpPr>
          <p:cNvPr id="483" name="Google Shape;483;p7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operador ‘maior que’ verifica se o primeiro valor é maior que o segundo. Por exemplo:</a:t>
            </a:r>
            <a:endParaRPr/>
          </a:p>
          <a:p>
            <a:pPr marL="0" lvl="0" indent="0" algn="l" rtl="0">
              <a:spcBef>
                <a:spcPts val="800"/>
              </a:spcBef>
              <a:spcAft>
                <a:spcPts val="0"/>
              </a:spcAft>
              <a:buNone/>
            </a:pPr>
            <a:r>
              <a:rPr lang="pt-BR"/>
              <a:t>5 &gt; 4 (5 é maior que 4, é verdadeiro).</a:t>
            </a:r>
            <a:endParaRPr/>
          </a:p>
          <a:p>
            <a:pPr marL="0" lvl="0" indent="0" algn="l" rtl="0">
              <a:spcBef>
                <a:spcPts val="800"/>
              </a:spcBef>
              <a:spcAft>
                <a:spcPts val="0"/>
              </a:spcAft>
              <a:buNone/>
            </a:pPr>
            <a:r>
              <a:rPr lang="pt-BR"/>
              <a:t>5 &gt; 5 (5 é maior que 5, é falso, pois 5 é igual a 5).</a:t>
            </a:r>
            <a:endParaRPr/>
          </a:p>
          <a:p>
            <a:pPr marL="0" lvl="0" indent="0" algn="l" rtl="0">
              <a:spcBef>
                <a:spcPts val="800"/>
              </a:spcBef>
              <a:spcAft>
                <a:spcPts val="0"/>
              </a:spcAft>
              <a:buNone/>
            </a:pPr>
            <a:r>
              <a:rPr lang="pt-BR"/>
              <a:t>5 &gt; 6 (5 é maior que 6, é falso, pois 5 é menor que 6).</a:t>
            </a:r>
            <a:endParaRPr/>
          </a:p>
          <a:p>
            <a:pPr marL="0" lvl="0" indent="0" algn="l" rtl="0">
              <a:spcBef>
                <a:spcPts val="800"/>
              </a:spcBef>
              <a:spcAft>
                <a:spcPts val="0"/>
              </a:spcAft>
              <a:buNone/>
            </a:pPr>
            <a:r>
              <a:rPr lang="pt-BR"/>
              <a:t>5 &gt; “3” (5 é maior que “3”, é verdadeiro, pois apesar de serem tipo de dados diferentes, 5 é maior que 3).</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Operadores no Javascript: operador menor que ( &lt; )</a:t>
            </a:r>
            <a:endParaRPr/>
          </a:p>
        </p:txBody>
      </p:sp>
      <p:sp>
        <p:nvSpPr>
          <p:cNvPr id="489" name="Google Shape;489;p7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operador ‘menor que’ faz o oposto do ‘maior que’ e verifica se o primeiro número é menor que o segundo. Por exemplo:</a:t>
            </a:r>
            <a:endParaRPr/>
          </a:p>
          <a:p>
            <a:pPr marL="0" lvl="0" indent="0" algn="l" rtl="0">
              <a:spcBef>
                <a:spcPts val="800"/>
              </a:spcBef>
              <a:spcAft>
                <a:spcPts val="0"/>
              </a:spcAft>
              <a:buNone/>
            </a:pPr>
            <a:r>
              <a:rPr lang="pt-BR"/>
              <a:t>5 &lt; 4 (5 é menor que 4, é falso, pois 5 é maior que 4).</a:t>
            </a:r>
            <a:endParaRPr/>
          </a:p>
          <a:p>
            <a:pPr marL="0" lvl="0" indent="0" algn="l" rtl="0">
              <a:spcBef>
                <a:spcPts val="800"/>
              </a:spcBef>
              <a:spcAft>
                <a:spcPts val="0"/>
              </a:spcAft>
              <a:buNone/>
            </a:pPr>
            <a:r>
              <a:rPr lang="pt-BR"/>
              <a:t>5 &lt; 5 (5 é menor que 5, é falso, pois 5 é igual a 5).</a:t>
            </a:r>
            <a:endParaRPr/>
          </a:p>
          <a:p>
            <a:pPr marL="0" lvl="0" indent="0" algn="l" rtl="0">
              <a:spcBef>
                <a:spcPts val="800"/>
              </a:spcBef>
              <a:spcAft>
                <a:spcPts val="0"/>
              </a:spcAft>
              <a:buNone/>
            </a:pPr>
            <a:r>
              <a:rPr lang="pt-BR"/>
              <a:t>5 &lt; 6 (5 é menor que 6, é verdadeiro).</a:t>
            </a:r>
            <a:endParaRPr/>
          </a:p>
          <a:p>
            <a:pPr marL="0" lvl="0" indent="0" algn="l" rtl="0">
              <a:spcBef>
                <a:spcPts val="800"/>
              </a:spcBef>
              <a:spcAft>
                <a:spcPts val="0"/>
              </a:spcAft>
              <a:buNone/>
            </a:pPr>
            <a:r>
              <a:rPr lang="pt-BR"/>
              <a:t>5 &lt; “6” (5 é menor que 6, é verdadeiro, pois apesar de serem valores de tipos diferentes, 5 é menor que 6).</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Operadores no Javascript: operador maior ou igual ( &gt;= )</a:t>
            </a:r>
            <a:endParaRPr/>
          </a:p>
        </p:txBody>
      </p:sp>
      <p:sp>
        <p:nvSpPr>
          <p:cNvPr id="495" name="Google Shape;495;p7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operador maior ou igual verifica se o primeiro valor é maior ou igual ao segundo valor. Por exemplo:</a:t>
            </a:r>
            <a:endParaRPr/>
          </a:p>
          <a:p>
            <a:pPr marL="0" lvl="0" indent="0" algn="l" rtl="0">
              <a:spcBef>
                <a:spcPts val="800"/>
              </a:spcBef>
              <a:spcAft>
                <a:spcPts val="0"/>
              </a:spcAft>
              <a:buNone/>
            </a:pPr>
            <a:r>
              <a:rPr lang="pt-BR"/>
              <a:t>5 &gt;= 4 ( 5 é maior ou igual a 4, é verdadeiro, pois 5 é maior que 4).</a:t>
            </a:r>
            <a:endParaRPr/>
          </a:p>
          <a:p>
            <a:pPr marL="0" lvl="0" indent="0" algn="l" rtl="0">
              <a:spcBef>
                <a:spcPts val="800"/>
              </a:spcBef>
              <a:spcAft>
                <a:spcPts val="0"/>
              </a:spcAft>
              <a:buNone/>
            </a:pPr>
            <a:r>
              <a:rPr lang="pt-BR"/>
              <a:t>5 &gt;= 5 ( 5 é maior ou igual a 5, é verdadeiro, pois 5 é igual a 5).</a:t>
            </a:r>
            <a:endParaRPr/>
          </a:p>
          <a:p>
            <a:pPr marL="0" lvl="0" indent="0" algn="l" rtl="0">
              <a:spcBef>
                <a:spcPts val="800"/>
              </a:spcBef>
              <a:spcAft>
                <a:spcPts val="0"/>
              </a:spcAft>
              <a:buNone/>
            </a:pPr>
            <a:r>
              <a:rPr lang="pt-BR"/>
              <a:t>5 &gt;= 6 ( 5 é maior ou igual a 6, é falso, pois 5 não é maior que 6, nem igual).</a:t>
            </a:r>
            <a:endParaRPr/>
          </a:p>
          <a:p>
            <a:pPr marL="0" lvl="0" indent="0" algn="l" rtl="0">
              <a:spcBef>
                <a:spcPts val="800"/>
              </a:spcBef>
              <a:spcAft>
                <a:spcPts val="0"/>
              </a:spcAft>
              <a:buNone/>
            </a:pPr>
            <a:r>
              <a:rPr lang="pt-BR"/>
              <a:t>5 &gt;= “5” (  5 é maior ou igual a “5”, é verdadeiro, pois 5 é igual a “5”, mesmo sendo de tipos diferentes de dados).</a:t>
            </a:r>
            <a:endParaRPr/>
          </a:p>
          <a:p>
            <a:pPr marL="0" lvl="0" indent="0" algn="l" rtl="0">
              <a:spcBef>
                <a:spcPts val="800"/>
              </a:spcBef>
              <a:spcAft>
                <a:spcPts val="0"/>
              </a:spcAft>
              <a:buNone/>
            </a:pPr>
            <a:r>
              <a:rPr lang="pt-BR"/>
              <a:t>5 &gt;= “4” ( 5 é maior ou igual a “4”, é verdadeiro, pois 5 é maior que “4”, apesar de serem tipos de dados diferentes.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7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Operadores no Javascript: operador menor ou igual ( &lt;= ) </a:t>
            </a:r>
            <a:endParaRPr/>
          </a:p>
        </p:txBody>
      </p:sp>
      <p:sp>
        <p:nvSpPr>
          <p:cNvPr id="501" name="Google Shape;501;p7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operador ‘menor ou igual’ verifica se o primeiro valor é menor ou igual ao segundo. Por exemplo:</a:t>
            </a:r>
            <a:endParaRPr/>
          </a:p>
          <a:p>
            <a:pPr marL="0" lvl="0" indent="0" algn="l" rtl="0">
              <a:spcBef>
                <a:spcPts val="800"/>
              </a:spcBef>
              <a:spcAft>
                <a:spcPts val="0"/>
              </a:spcAft>
              <a:buNone/>
            </a:pPr>
            <a:r>
              <a:rPr lang="pt-BR"/>
              <a:t>5 &lt;= 4 ( 5 é menor ou igual a 4, é falso, pois 5 é maior que 4 ).</a:t>
            </a:r>
            <a:endParaRPr/>
          </a:p>
          <a:p>
            <a:pPr marL="0" lvl="0" indent="0" algn="l" rtl="0">
              <a:spcBef>
                <a:spcPts val="800"/>
              </a:spcBef>
              <a:spcAft>
                <a:spcPts val="0"/>
              </a:spcAft>
              <a:buNone/>
            </a:pPr>
            <a:r>
              <a:rPr lang="pt-BR"/>
              <a:t>5 &lt;= 5 ( 5 é menor ou igual a 5, é verdadeiro, pois 5 é igual a 5 ).</a:t>
            </a:r>
            <a:endParaRPr/>
          </a:p>
          <a:p>
            <a:pPr marL="0" lvl="0" indent="0" algn="l" rtl="0">
              <a:spcBef>
                <a:spcPts val="800"/>
              </a:spcBef>
              <a:spcAft>
                <a:spcPts val="0"/>
              </a:spcAft>
              <a:buNone/>
            </a:pPr>
            <a:r>
              <a:rPr lang="pt-BR"/>
              <a:t>5 &lt;= 6 ( 5 é menor ou igual a 6, é verdadeiro, pois 5 é menor que 6).</a:t>
            </a:r>
            <a:endParaRPr/>
          </a:p>
          <a:p>
            <a:pPr marL="0" lvl="0" indent="0" algn="l" rtl="0">
              <a:spcBef>
                <a:spcPts val="800"/>
              </a:spcBef>
              <a:spcAft>
                <a:spcPts val="0"/>
              </a:spcAft>
              <a:buNone/>
            </a:pPr>
            <a:r>
              <a:rPr lang="pt-BR"/>
              <a:t>5 &lt;= “5” (5 é menor ou igual a “5”, é verdadeiro, pois 5 é igual a “5” mesmo sendo de tipos de dados diferentes).</a:t>
            </a:r>
            <a:endParaRPr/>
          </a:p>
          <a:p>
            <a:pPr marL="0" lvl="0" indent="0" algn="l" rtl="0">
              <a:spcBef>
                <a:spcPts val="800"/>
              </a:spcBef>
              <a:spcAft>
                <a:spcPts val="0"/>
              </a:spcAft>
              <a:buNone/>
            </a:pPr>
            <a:r>
              <a:rPr lang="pt-BR"/>
              <a:t>5 &lt;= “6” ( 5 é menor ou igual a “6”, é verdadeiro, pois 5 é menor que 6, mesmo sendo de tipos de dadoss diferentes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Operadores no Javascript: operadores lógicos</a:t>
            </a:r>
            <a:endParaRPr/>
          </a:p>
        </p:txBody>
      </p:sp>
      <p:sp>
        <p:nvSpPr>
          <p:cNvPr id="507" name="Google Shape;507;p7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Os 2 primeiros operadores verificam 2 ou mais condições ao mesmo tempo, mas possuem comportamentos diferentes em relação a elas.</a:t>
            </a:r>
            <a:endParaRPr/>
          </a:p>
          <a:p>
            <a:pPr marL="0" lvl="0" indent="0" algn="l" rtl="0">
              <a:spcBef>
                <a:spcPts val="800"/>
              </a:spcBef>
              <a:spcAft>
                <a:spcPts val="0"/>
              </a:spcAft>
              <a:buNone/>
            </a:pPr>
            <a:r>
              <a:rPr lang="pt-BR"/>
              <a:t>O operador </a:t>
            </a:r>
            <a:r>
              <a:rPr lang="pt-BR" b="1"/>
              <a:t>&amp;&amp;</a:t>
            </a:r>
            <a:r>
              <a:rPr lang="pt-BR"/>
              <a:t> ( </a:t>
            </a:r>
            <a:r>
              <a:rPr lang="pt-BR" b="1"/>
              <a:t>E</a:t>
            </a:r>
            <a:r>
              <a:rPr lang="pt-BR"/>
              <a:t> ) verifica se todas as condições são verdadeiras, caso uma delas seja falsa, ele retorna falso por completo.</a:t>
            </a:r>
            <a:endParaRPr/>
          </a:p>
          <a:p>
            <a:pPr marL="0" lvl="0" indent="0" algn="l" rtl="0">
              <a:spcBef>
                <a:spcPts val="800"/>
              </a:spcBef>
              <a:spcAft>
                <a:spcPts val="0"/>
              </a:spcAft>
              <a:buNone/>
            </a:pPr>
            <a:r>
              <a:rPr lang="pt-BR"/>
              <a:t>O operador </a:t>
            </a:r>
            <a:r>
              <a:rPr lang="pt-BR" b="1"/>
              <a:t>||</a:t>
            </a:r>
            <a:r>
              <a:rPr lang="pt-BR"/>
              <a:t> ( </a:t>
            </a:r>
            <a:r>
              <a:rPr lang="pt-BR" b="1"/>
              <a:t>OU</a:t>
            </a:r>
            <a:r>
              <a:rPr lang="pt-BR"/>
              <a:t> ) verifica se uma ou mais das condições são verdadeiras, ele só retorna falso caso todas sejam falsas.</a:t>
            </a:r>
            <a:endParaRPr/>
          </a:p>
          <a:p>
            <a:pPr marL="0" lvl="0" indent="0" algn="l" rtl="0">
              <a:spcBef>
                <a:spcPts val="800"/>
              </a:spcBef>
              <a:spcAft>
                <a:spcPts val="0"/>
              </a:spcAft>
              <a:buNone/>
            </a:pPr>
            <a:r>
              <a:rPr lang="pt-BR"/>
              <a:t>O operador </a:t>
            </a:r>
            <a:r>
              <a:rPr lang="pt-BR" b="1"/>
              <a:t>!</a:t>
            </a:r>
            <a:r>
              <a:rPr lang="pt-BR"/>
              <a:t> (</a:t>
            </a:r>
            <a:r>
              <a:rPr lang="pt-BR" b="1"/>
              <a:t> não</a:t>
            </a:r>
            <a:r>
              <a:rPr lang="pt-BR"/>
              <a:t> ) Nega o estado de uma condição, se for verdadeira ele retorna falsa e vice-versa.</a:t>
            </a:r>
            <a:endParaRPr/>
          </a:p>
        </p:txBody>
      </p:sp>
      <p:pic>
        <p:nvPicPr>
          <p:cNvPr id="508" name="Google Shape;508;p75"/>
          <p:cNvPicPr preferRelativeResize="0"/>
          <p:nvPr/>
        </p:nvPicPr>
        <p:blipFill>
          <a:blip r:embed="rId3">
            <a:alphaModFix/>
          </a:blip>
          <a:stretch>
            <a:fillRect/>
          </a:stretch>
        </p:blipFill>
        <p:spPr>
          <a:xfrm>
            <a:off x="2234944" y="1539700"/>
            <a:ext cx="3895151" cy="8373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7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Tipos de dados no Javascript</a:t>
            </a:r>
            <a:endParaRPr/>
          </a:p>
        </p:txBody>
      </p:sp>
      <p:sp>
        <p:nvSpPr>
          <p:cNvPr id="514" name="Google Shape;514;p7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javascript possui 8 tipos de dados, sendo eles:</a:t>
            </a:r>
            <a:endParaRPr/>
          </a:p>
          <a:p>
            <a:pPr marL="0" lvl="0" indent="0" algn="l" rtl="0">
              <a:spcBef>
                <a:spcPts val="800"/>
              </a:spcBef>
              <a:spcAft>
                <a:spcPts val="0"/>
              </a:spcAft>
              <a:buNone/>
            </a:pPr>
            <a:endParaRPr/>
          </a:p>
          <a:p>
            <a:pPr marL="457200" lvl="0" indent="-298450" algn="l" rtl="0">
              <a:spcBef>
                <a:spcPts val="800"/>
              </a:spcBef>
              <a:spcAft>
                <a:spcPts val="0"/>
              </a:spcAft>
              <a:buSzPts val="1100"/>
              <a:buChar char="►"/>
            </a:pPr>
            <a:r>
              <a:rPr lang="pt-BR"/>
              <a:t>string.</a:t>
            </a:r>
            <a:endParaRPr/>
          </a:p>
          <a:p>
            <a:pPr marL="457200" lvl="0" indent="-298450" algn="l" rtl="0">
              <a:spcBef>
                <a:spcPts val="0"/>
              </a:spcBef>
              <a:spcAft>
                <a:spcPts val="0"/>
              </a:spcAft>
              <a:buSzPts val="1100"/>
              <a:buChar char="►"/>
            </a:pPr>
            <a:r>
              <a:rPr lang="pt-BR"/>
              <a:t>number.</a:t>
            </a:r>
            <a:endParaRPr/>
          </a:p>
          <a:p>
            <a:pPr marL="457200" lvl="0" indent="-298450" algn="l" rtl="0">
              <a:spcBef>
                <a:spcPts val="0"/>
              </a:spcBef>
              <a:spcAft>
                <a:spcPts val="0"/>
              </a:spcAft>
              <a:buSzPts val="1100"/>
              <a:buChar char="►"/>
            </a:pPr>
            <a:r>
              <a:rPr lang="pt-BR"/>
              <a:t>bigint.</a:t>
            </a:r>
            <a:endParaRPr/>
          </a:p>
          <a:p>
            <a:pPr marL="457200" lvl="0" indent="-298450" algn="l" rtl="0">
              <a:spcBef>
                <a:spcPts val="0"/>
              </a:spcBef>
              <a:spcAft>
                <a:spcPts val="0"/>
              </a:spcAft>
              <a:buSzPts val="1100"/>
              <a:buChar char="►"/>
            </a:pPr>
            <a:r>
              <a:rPr lang="pt-BR"/>
              <a:t>boolean.</a:t>
            </a:r>
            <a:endParaRPr/>
          </a:p>
          <a:p>
            <a:pPr marL="457200" lvl="0" indent="-298450" algn="l" rtl="0">
              <a:spcBef>
                <a:spcPts val="0"/>
              </a:spcBef>
              <a:spcAft>
                <a:spcPts val="0"/>
              </a:spcAft>
              <a:buSzPts val="1100"/>
              <a:buChar char="►"/>
            </a:pPr>
            <a:r>
              <a:rPr lang="pt-BR"/>
              <a:t>undefined.</a:t>
            </a:r>
            <a:endParaRPr/>
          </a:p>
          <a:p>
            <a:pPr marL="457200" lvl="0" indent="-298450" algn="l" rtl="0">
              <a:spcBef>
                <a:spcPts val="0"/>
              </a:spcBef>
              <a:spcAft>
                <a:spcPts val="0"/>
              </a:spcAft>
              <a:buSzPts val="1100"/>
              <a:buChar char="►"/>
            </a:pPr>
            <a:r>
              <a:rPr lang="pt-BR"/>
              <a:t>null.</a:t>
            </a:r>
            <a:endParaRPr/>
          </a:p>
          <a:p>
            <a:pPr marL="457200" lvl="0" indent="-298450" algn="l" rtl="0">
              <a:spcBef>
                <a:spcPts val="0"/>
              </a:spcBef>
              <a:spcAft>
                <a:spcPts val="0"/>
              </a:spcAft>
              <a:buSzPts val="1100"/>
              <a:buChar char="►"/>
            </a:pPr>
            <a:r>
              <a:rPr lang="pt-BR"/>
              <a:t>symbol.</a:t>
            </a:r>
            <a:endParaRPr/>
          </a:p>
          <a:p>
            <a:pPr marL="457200" lvl="0" indent="-298450" algn="l" rtl="0">
              <a:spcBef>
                <a:spcPts val="0"/>
              </a:spcBef>
              <a:spcAft>
                <a:spcPts val="0"/>
              </a:spcAft>
              <a:buSzPts val="1100"/>
              <a:buChar char="►"/>
            </a:pPr>
            <a:r>
              <a:rPr lang="pt-BR"/>
              <a:t>object.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Tipos de dados no Javascript: string</a:t>
            </a:r>
            <a:endParaRPr/>
          </a:p>
        </p:txBody>
      </p:sp>
      <p:sp>
        <p:nvSpPr>
          <p:cNvPr id="520" name="Google Shape;520;p7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fontScale="92500"/>
          </a:bodyPr>
          <a:lstStyle/>
          <a:p>
            <a:pPr marL="0" lvl="0" indent="0" algn="l" rtl="0">
              <a:spcBef>
                <a:spcPts val="800"/>
              </a:spcBef>
              <a:spcAft>
                <a:spcPts val="0"/>
              </a:spcAft>
              <a:buNone/>
            </a:pPr>
            <a:r>
              <a:rPr lang="pt-BR"/>
              <a:t>O tipo de dado string é usado em cadeias de caracteres, como textos, números, etc. Sempre estando coberto de aspas simples ou duplas. Por exemplo: </a:t>
            </a:r>
            <a:endParaRPr/>
          </a:p>
          <a:p>
            <a:pPr marL="0" lvl="0" indent="0" algn="l" rtl="0">
              <a:spcBef>
                <a:spcPts val="800"/>
              </a:spcBef>
              <a:spcAft>
                <a:spcPts val="0"/>
              </a:spcAft>
              <a:buNone/>
            </a:pPr>
            <a:endParaRPr/>
          </a:p>
          <a:p>
            <a:pPr marL="0" lvl="0" indent="0" algn="l" rtl="0">
              <a:spcBef>
                <a:spcPts val="800"/>
              </a:spcBef>
              <a:spcAft>
                <a:spcPts val="0"/>
              </a:spcAft>
              <a:buNone/>
            </a:pPr>
            <a:r>
              <a:rPr lang="pt-BR"/>
              <a:t>let email = ‘</a:t>
            </a:r>
            <a:r>
              <a:rPr lang="pt-BR" u="sng">
                <a:solidFill>
                  <a:schemeClr val="hlink"/>
                </a:solidFill>
                <a:hlinkClick r:id="rId3"/>
              </a:rPr>
              <a:t>fulano123@gmail.com</a:t>
            </a:r>
            <a:r>
              <a:rPr lang="pt-BR"/>
              <a:t>’;</a:t>
            </a:r>
            <a:endParaRPr/>
          </a:p>
          <a:p>
            <a:pPr marL="0" lvl="0" indent="0" algn="l" rtl="0">
              <a:spcBef>
                <a:spcPts val="800"/>
              </a:spcBef>
              <a:spcAft>
                <a:spcPts val="0"/>
              </a:spcAft>
              <a:buNone/>
            </a:pPr>
            <a:r>
              <a:rPr lang="pt-BR"/>
              <a:t>let RA = “0001105303839” (obviamente é um número aleatório);</a:t>
            </a:r>
            <a:endParaRPr/>
          </a:p>
          <a:p>
            <a:pPr marL="0" lvl="0" indent="0" algn="l" rtl="0">
              <a:spcBef>
                <a:spcPts val="800"/>
              </a:spcBef>
              <a:spcAft>
                <a:spcPts val="0"/>
              </a:spcAft>
              <a:buNone/>
            </a:pPr>
            <a:endParaRPr/>
          </a:p>
          <a:p>
            <a:pPr marL="0" lvl="0" indent="0" algn="l" rtl="0">
              <a:spcBef>
                <a:spcPts val="800"/>
              </a:spcBef>
              <a:spcAft>
                <a:spcPts val="0"/>
              </a:spcAft>
              <a:buNone/>
            </a:pPr>
            <a:r>
              <a:rPr lang="pt-BR"/>
              <a:t>Ele é recomendável ser usado em números quando houver a possibilidade do primeiro caractere ser um 0, como o R.A por exemplo. O tipo de dado ‘number’ ignora a existência do 0 caso ele seja o primeiro caractere, desconsiderando completamente o cadastro do indivíduo.</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Tipos de dados no Javascript: number</a:t>
            </a:r>
            <a:endParaRPr/>
          </a:p>
        </p:txBody>
      </p:sp>
      <p:sp>
        <p:nvSpPr>
          <p:cNvPr id="526" name="Google Shape;526;p7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tipo de dado number é usado estritamente em números e se divide em dois tipos. Sendo eles:</a:t>
            </a:r>
            <a:endParaRPr/>
          </a:p>
          <a:p>
            <a:pPr marL="0" lvl="0" indent="0" algn="l" rtl="0">
              <a:spcBef>
                <a:spcPts val="800"/>
              </a:spcBef>
              <a:spcAft>
                <a:spcPts val="0"/>
              </a:spcAft>
              <a:buNone/>
            </a:pPr>
            <a:endParaRPr/>
          </a:p>
          <a:p>
            <a:pPr marL="457200" lvl="0" indent="-298450" algn="l" rtl="0">
              <a:spcBef>
                <a:spcPts val="800"/>
              </a:spcBef>
              <a:spcAft>
                <a:spcPts val="0"/>
              </a:spcAft>
              <a:buSzPts val="1100"/>
              <a:buChar char="►"/>
            </a:pPr>
            <a:r>
              <a:rPr lang="pt-BR"/>
              <a:t>int = números inteiros, sem casas decimais. Ex: 114.</a:t>
            </a:r>
            <a:endParaRPr/>
          </a:p>
          <a:p>
            <a:pPr marL="457200" lvl="0" indent="-298450" algn="l" rtl="0">
              <a:spcBef>
                <a:spcPts val="0"/>
              </a:spcBef>
              <a:spcAft>
                <a:spcPts val="0"/>
              </a:spcAft>
              <a:buSzPts val="1100"/>
              <a:buChar char="►"/>
            </a:pPr>
            <a:r>
              <a:rPr lang="pt-BR"/>
              <a:t>float = números com casas decimais, são chamados de pontos flutuantes ou reais (no visualg). Ex: 114.00.</a:t>
            </a:r>
            <a:endParaRPr/>
          </a:p>
          <a:p>
            <a:pPr marL="0" lvl="0" indent="0" algn="l" rtl="0">
              <a:spcBef>
                <a:spcPts val="800"/>
              </a:spcBef>
              <a:spcAft>
                <a:spcPts val="0"/>
              </a:spcAft>
              <a:buNone/>
            </a:pPr>
            <a:endParaRPr/>
          </a:p>
          <a:p>
            <a:pPr marL="0" lvl="0" indent="0" algn="l" rtl="0">
              <a:spcBef>
                <a:spcPts val="800"/>
              </a:spcBef>
              <a:spcAft>
                <a:spcPts val="0"/>
              </a:spcAft>
              <a:buNone/>
            </a:pPr>
            <a:r>
              <a:rPr lang="pt-BR"/>
              <a:t>Como foi avisado anteriormente, ele ignora a existência do número 0 caso ele seja o primeiro caractere, então muito cuidado.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Soma e concatenação no Javascript:</a:t>
            </a:r>
            <a:endParaRPr/>
          </a:p>
        </p:txBody>
      </p:sp>
      <p:sp>
        <p:nvSpPr>
          <p:cNvPr id="532" name="Google Shape;532;p7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Caso você queira somar determinados números antes de concatená-los em uma cadeia de caracteres, pode acabar transformando o tipo de dado dos números em ‘string’.</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No entanto, você pode simplesmente colocar os números que deseja somar dentro de parênteses.</a:t>
            </a:r>
            <a:endParaRPr/>
          </a:p>
        </p:txBody>
      </p:sp>
      <p:pic>
        <p:nvPicPr>
          <p:cNvPr id="533" name="Google Shape;533;p79"/>
          <p:cNvPicPr preferRelativeResize="0"/>
          <p:nvPr/>
        </p:nvPicPr>
        <p:blipFill>
          <a:blip r:embed="rId3">
            <a:alphaModFix/>
          </a:blip>
          <a:stretch>
            <a:fillRect/>
          </a:stretch>
        </p:blipFill>
        <p:spPr>
          <a:xfrm>
            <a:off x="827475" y="2466650"/>
            <a:ext cx="3354050" cy="210200"/>
          </a:xfrm>
          <a:prstGeom prst="rect">
            <a:avLst/>
          </a:prstGeom>
          <a:noFill/>
          <a:ln>
            <a:noFill/>
          </a:ln>
        </p:spPr>
      </p:pic>
      <p:pic>
        <p:nvPicPr>
          <p:cNvPr id="534" name="Google Shape;534;p79"/>
          <p:cNvPicPr preferRelativeResize="0"/>
          <p:nvPr/>
        </p:nvPicPr>
        <p:blipFill>
          <a:blip r:embed="rId4">
            <a:alphaModFix/>
          </a:blip>
          <a:stretch>
            <a:fillRect/>
          </a:stretch>
        </p:blipFill>
        <p:spPr>
          <a:xfrm>
            <a:off x="4181526" y="2466650"/>
            <a:ext cx="975929" cy="210200"/>
          </a:xfrm>
          <a:prstGeom prst="rect">
            <a:avLst/>
          </a:prstGeom>
          <a:noFill/>
          <a:ln>
            <a:noFill/>
          </a:ln>
        </p:spPr>
      </p:pic>
      <p:pic>
        <p:nvPicPr>
          <p:cNvPr id="535" name="Google Shape;535;p79"/>
          <p:cNvPicPr preferRelativeResize="0"/>
          <p:nvPr/>
        </p:nvPicPr>
        <p:blipFill>
          <a:blip r:embed="rId5">
            <a:alphaModFix/>
          </a:blip>
          <a:stretch>
            <a:fillRect/>
          </a:stretch>
        </p:blipFill>
        <p:spPr>
          <a:xfrm>
            <a:off x="827475" y="3643579"/>
            <a:ext cx="3186883" cy="210200"/>
          </a:xfrm>
          <a:prstGeom prst="rect">
            <a:avLst/>
          </a:prstGeom>
          <a:noFill/>
          <a:ln>
            <a:noFill/>
          </a:ln>
        </p:spPr>
      </p:pic>
      <p:pic>
        <p:nvPicPr>
          <p:cNvPr id="536" name="Google Shape;536;p79"/>
          <p:cNvPicPr preferRelativeResize="0"/>
          <p:nvPr/>
        </p:nvPicPr>
        <p:blipFill>
          <a:blip r:embed="rId6">
            <a:alphaModFix/>
          </a:blip>
          <a:stretch>
            <a:fillRect/>
          </a:stretch>
        </p:blipFill>
        <p:spPr>
          <a:xfrm>
            <a:off x="4000496" y="3639138"/>
            <a:ext cx="1143000" cy="219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Formas de saída no Javascript</a:t>
            </a:r>
            <a:endParaRPr/>
          </a:p>
        </p:txBody>
      </p:sp>
      <p:sp>
        <p:nvSpPr>
          <p:cNvPr id="221" name="Google Shape;221;p3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É possível escrever um texto no Javascript e fazê-lo aparecer direto na sua página. Tendo 4 formas de se obter este resultado, sendo elas:</a:t>
            </a:r>
            <a:endParaRPr/>
          </a:p>
          <a:p>
            <a:pPr marL="457200" lvl="0" indent="-298450" algn="l" rtl="0">
              <a:spcBef>
                <a:spcPts val="800"/>
              </a:spcBef>
              <a:spcAft>
                <a:spcPts val="0"/>
              </a:spcAft>
              <a:buSzPts val="1100"/>
              <a:buChar char="►"/>
            </a:pPr>
            <a:r>
              <a:rPr lang="pt-BR"/>
              <a:t>innerHTML = Permite trocar o texto HTML, pode ser colocado usando um parágrafo e o chamando através de um ID.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457200" lvl="0" indent="-298450" algn="l" rtl="0">
              <a:spcBef>
                <a:spcPts val="800"/>
              </a:spcBef>
              <a:spcAft>
                <a:spcPts val="0"/>
              </a:spcAft>
              <a:buSzPts val="1100"/>
              <a:buChar char="►"/>
            </a:pPr>
            <a:r>
              <a:rPr lang="pt-BR"/>
              <a:t>document.write() = É exibido diretamente na página, é como se ele fosse adicionar um novo parágrafo com o conteúdo informado.</a:t>
            </a:r>
            <a:endParaRPr/>
          </a:p>
        </p:txBody>
      </p:sp>
      <p:pic>
        <p:nvPicPr>
          <p:cNvPr id="222" name="Google Shape;222;p35"/>
          <p:cNvPicPr preferRelativeResize="0"/>
          <p:nvPr/>
        </p:nvPicPr>
        <p:blipFill>
          <a:blip r:embed="rId3">
            <a:alphaModFix/>
          </a:blip>
          <a:stretch>
            <a:fillRect/>
          </a:stretch>
        </p:blipFill>
        <p:spPr>
          <a:xfrm>
            <a:off x="2611301" y="2737500"/>
            <a:ext cx="2800175" cy="751100"/>
          </a:xfrm>
          <a:prstGeom prst="rect">
            <a:avLst/>
          </a:prstGeom>
          <a:noFill/>
          <a:ln>
            <a:noFill/>
          </a:ln>
        </p:spPr>
      </p:pic>
      <p:pic>
        <p:nvPicPr>
          <p:cNvPr id="223" name="Google Shape;223;p35"/>
          <p:cNvPicPr preferRelativeResize="0"/>
          <p:nvPr/>
        </p:nvPicPr>
        <p:blipFill>
          <a:blip r:embed="rId4">
            <a:alphaModFix/>
          </a:blip>
          <a:stretch>
            <a:fillRect/>
          </a:stretch>
        </p:blipFill>
        <p:spPr>
          <a:xfrm>
            <a:off x="3030313" y="4270838"/>
            <a:ext cx="1962150" cy="6762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Tipos de dados no Javascript: BigInt</a:t>
            </a:r>
            <a:endParaRPr/>
          </a:p>
        </p:txBody>
      </p:sp>
      <p:sp>
        <p:nvSpPr>
          <p:cNvPr id="542" name="Google Shape;542;p8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tipo de dado BigInt foi inventado recentemente (2020) e serve para armazenar números que seriam grandes demais para guardá-los em um tipo de dado number. Por exemplo:</a:t>
            </a:r>
            <a:endParaRPr/>
          </a:p>
        </p:txBody>
      </p:sp>
      <p:pic>
        <p:nvPicPr>
          <p:cNvPr id="543" name="Google Shape;543;p80"/>
          <p:cNvPicPr preferRelativeResize="0"/>
          <p:nvPr/>
        </p:nvPicPr>
        <p:blipFill>
          <a:blip r:embed="rId3">
            <a:alphaModFix/>
          </a:blip>
          <a:stretch>
            <a:fillRect/>
          </a:stretch>
        </p:blipFill>
        <p:spPr>
          <a:xfrm>
            <a:off x="1510725" y="2571750"/>
            <a:ext cx="5343575" cy="398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8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Tipos de dados no Javascript: boolean</a:t>
            </a:r>
            <a:endParaRPr/>
          </a:p>
        </p:txBody>
      </p:sp>
      <p:sp>
        <p:nvSpPr>
          <p:cNvPr id="549" name="Google Shape;549;p8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tipo de dado ‘boolean’ pode armazenar apenas 2 valores, sendo ‘true(verdadeiro)’ ou ‘false(falso)’. Além disso, ele serve justamente para realizar comparações, seu uso é indispensável quando for aprender ‘desvio condicional’.</a:t>
            </a:r>
            <a:endParaRPr/>
          </a:p>
        </p:txBody>
      </p:sp>
      <p:pic>
        <p:nvPicPr>
          <p:cNvPr id="550" name="Google Shape;550;p81"/>
          <p:cNvPicPr preferRelativeResize="0"/>
          <p:nvPr/>
        </p:nvPicPr>
        <p:blipFill>
          <a:blip r:embed="rId3">
            <a:alphaModFix/>
          </a:blip>
          <a:stretch>
            <a:fillRect/>
          </a:stretch>
        </p:blipFill>
        <p:spPr>
          <a:xfrm>
            <a:off x="2820450" y="2865375"/>
            <a:ext cx="2724150" cy="11049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8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Tipos de dados no Javascript: array</a:t>
            </a:r>
            <a:endParaRPr/>
          </a:p>
        </p:txBody>
      </p:sp>
      <p:sp>
        <p:nvSpPr>
          <p:cNvPr id="556" name="Google Shape;556;p8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Arrays são escritos entre colchetes ( [] ) e podem ser lidos como listas no Javascript.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O exemplo acima declara uma variável carro que possui 3 valores.</a:t>
            </a:r>
            <a:endParaRPr/>
          </a:p>
          <a:p>
            <a:pPr marL="0" lvl="0" indent="0" algn="l" rtl="0">
              <a:spcBef>
                <a:spcPts val="800"/>
              </a:spcBef>
              <a:spcAft>
                <a:spcPts val="0"/>
              </a:spcAft>
              <a:buNone/>
            </a:pPr>
            <a:r>
              <a:rPr lang="pt-BR"/>
              <a:t>Como pode ver, ele é </a:t>
            </a:r>
            <a:r>
              <a:rPr lang="pt-BR" b="1"/>
              <a:t>extremamente</a:t>
            </a:r>
            <a:r>
              <a:rPr lang="pt-BR"/>
              <a:t> recomendado para se aprender, pois pode estar economizando uma quantidade surreal de espaço, por estar armazenando diversos valores em uma variável ao invés de criar “diversas gavetas para guardar uma coisa cada”.</a:t>
            </a: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Será aprendido mais sobre arrays no decorrer da apostila.</a:t>
            </a:r>
            <a:endParaRPr/>
          </a:p>
        </p:txBody>
      </p:sp>
      <p:pic>
        <p:nvPicPr>
          <p:cNvPr id="557" name="Google Shape;557;p82"/>
          <p:cNvPicPr preferRelativeResize="0"/>
          <p:nvPr/>
        </p:nvPicPr>
        <p:blipFill>
          <a:blip r:embed="rId3">
            <a:alphaModFix/>
          </a:blip>
          <a:stretch>
            <a:fillRect/>
          </a:stretch>
        </p:blipFill>
        <p:spPr>
          <a:xfrm>
            <a:off x="827475" y="2217500"/>
            <a:ext cx="3953425" cy="278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8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Tipos de dados no Javascript: object</a:t>
            </a:r>
            <a:endParaRPr/>
          </a:p>
        </p:txBody>
      </p:sp>
      <p:sp>
        <p:nvSpPr>
          <p:cNvPr id="563" name="Google Shape;563;p8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Nos objetos, os dados armazenados são divididos entre ‘propriedades’ e ‘valores’. Além disso, eles são escritos dentro de chaves ( {} ). Por exemplo:</a:t>
            </a:r>
            <a:endParaRPr/>
          </a:p>
        </p:txBody>
      </p:sp>
      <p:pic>
        <p:nvPicPr>
          <p:cNvPr id="564" name="Google Shape;564;p83"/>
          <p:cNvPicPr preferRelativeResize="0"/>
          <p:nvPr/>
        </p:nvPicPr>
        <p:blipFill>
          <a:blip r:embed="rId3">
            <a:alphaModFix/>
          </a:blip>
          <a:stretch>
            <a:fillRect/>
          </a:stretch>
        </p:blipFill>
        <p:spPr>
          <a:xfrm>
            <a:off x="2031225" y="2378722"/>
            <a:ext cx="4302600" cy="1584775"/>
          </a:xfrm>
          <a:prstGeom prst="rect">
            <a:avLst/>
          </a:prstGeom>
          <a:noFill/>
          <a:ln>
            <a:noFill/>
          </a:ln>
        </p:spPr>
      </p:pic>
      <p:pic>
        <p:nvPicPr>
          <p:cNvPr id="565" name="Google Shape;565;p83"/>
          <p:cNvPicPr preferRelativeResize="0"/>
          <p:nvPr/>
        </p:nvPicPr>
        <p:blipFill>
          <a:blip r:embed="rId4">
            <a:alphaModFix/>
          </a:blip>
          <a:stretch>
            <a:fillRect/>
          </a:stretch>
        </p:blipFill>
        <p:spPr>
          <a:xfrm>
            <a:off x="2031225" y="3963500"/>
            <a:ext cx="4302600" cy="81871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8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Tipos de dados no Javascript: indefinidos</a:t>
            </a:r>
            <a:endParaRPr/>
          </a:p>
        </p:txBody>
      </p:sp>
      <p:sp>
        <p:nvSpPr>
          <p:cNvPr id="571" name="Google Shape;571;p8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Variáveis são dadas como indefinidas após serem declaradas e não receberem valor algum. Por exemplo:</a:t>
            </a:r>
            <a:endParaRPr/>
          </a:p>
          <a:p>
            <a:pPr marL="0" lvl="0" indent="0" algn="l" rtl="0">
              <a:spcBef>
                <a:spcPts val="800"/>
              </a:spcBef>
              <a:spcAft>
                <a:spcPts val="0"/>
              </a:spcAft>
              <a:buNone/>
            </a:pPr>
            <a:endParaRPr/>
          </a:p>
          <a:p>
            <a:pPr marL="0" lvl="0" indent="0" algn="l" rtl="0">
              <a:spcBef>
                <a:spcPts val="800"/>
              </a:spcBef>
              <a:spcAft>
                <a:spcPts val="0"/>
              </a:spcAft>
              <a:buNone/>
            </a:pPr>
            <a:r>
              <a:rPr lang="pt-BR"/>
              <a:t>É um estágio onde ele não possui nenhum tipo de valor. Um aviso é para tomar cuidado caso você crie o hábito de criar variáveis indefinidas para só depois atribuir valores a elas, pois você pode acabar recebendo um erro de operação como por exemplo:</a:t>
            </a:r>
            <a:endParaRPr/>
          </a:p>
          <a:p>
            <a:pPr marL="0" lvl="0" indent="0" algn="l" rtl="0">
              <a:spcBef>
                <a:spcPts val="800"/>
              </a:spcBef>
              <a:spcAft>
                <a:spcPts val="0"/>
              </a:spcAft>
              <a:buNone/>
            </a:pPr>
            <a:r>
              <a:rPr lang="pt-BR"/>
              <a:t>Caso use uma variável indefinida como ‘contadora’ começando com 0, seu código apresentará um erro, pois a variável indefinida não possui valor numérico, logo, é impossível usá-la como contadora.</a:t>
            </a:r>
            <a:endParaRPr/>
          </a:p>
        </p:txBody>
      </p:sp>
      <p:pic>
        <p:nvPicPr>
          <p:cNvPr id="572" name="Google Shape;572;p84"/>
          <p:cNvPicPr preferRelativeResize="0"/>
          <p:nvPr/>
        </p:nvPicPr>
        <p:blipFill>
          <a:blip r:embed="rId3">
            <a:alphaModFix/>
          </a:blip>
          <a:stretch>
            <a:fillRect/>
          </a:stretch>
        </p:blipFill>
        <p:spPr>
          <a:xfrm>
            <a:off x="3768196" y="2139975"/>
            <a:ext cx="828675" cy="2857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8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Tipos de dados no Javascript: falso indefinido</a:t>
            </a:r>
            <a:endParaRPr/>
          </a:p>
        </p:txBody>
      </p:sp>
      <p:sp>
        <p:nvSpPr>
          <p:cNvPr id="578" name="Google Shape;578;p8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Como expliquei anteriormente, uma variável indefinida é dada assim pois não possui nenhum valor, então ela não continua nesse estado após receber um valor. Para esclarecimento, irei dar 2 exemplos de falos indefinidos, que são eles:</a:t>
            </a:r>
            <a:endParaRPr/>
          </a:p>
        </p:txBody>
      </p:sp>
      <p:pic>
        <p:nvPicPr>
          <p:cNvPr id="579" name="Google Shape;579;p85"/>
          <p:cNvPicPr preferRelativeResize="0"/>
          <p:nvPr/>
        </p:nvPicPr>
        <p:blipFill>
          <a:blip r:embed="rId3">
            <a:alphaModFix/>
          </a:blip>
          <a:stretch>
            <a:fillRect/>
          </a:stretch>
        </p:blipFill>
        <p:spPr>
          <a:xfrm>
            <a:off x="1523249" y="2719488"/>
            <a:ext cx="5318550" cy="487325"/>
          </a:xfrm>
          <a:prstGeom prst="rect">
            <a:avLst/>
          </a:prstGeom>
          <a:noFill/>
          <a:ln>
            <a:noFill/>
          </a:ln>
        </p:spPr>
      </p:pic>
      <p:pic>
        <p:nvPicPr>
          <p:cNvPr id="580" name="Google Shape;580;p85"/>
          <p:cNvPicPr preferRelativeResize="0"/>
          <p:nvPr/>
        </p:nvPicPr>
        <p:blipFill>
          <a:blip r:embed="rId4">
            <a:alphaModFix/>
          </a:blip>
          <a:stretch>
            <a:fillRect/>
          </a:stretch>
        </p:blipFill>
        <p:spPr>
          <a:xfrm>
            <a:off x="1523249" y="3485049"/>
            <a:ext cx="5318550" cy="53611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Funções no Javascript</a:t>
            </a:r>
            <a:endParaRPr/>
          </a:p>
        </p:txBody>
      </p:sp>
      <p:sp>
        <p:nvSpPr>
          <p:cNvPr id="586" name="Google Shape;586;p8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Uma função é um bloco de código desenvolvido para realizar determinada ação, por exemplo: </a:t>
            </a:r>
            <a:r>
              <a:rPr lang="pt-BR" b="1"/>
              <a:t>multiplicar</a:t>
            </a:r>
            <a:r>
              <a:rPr lang="pt-BR"/>
              <a:t>, somar, etc.</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Para esclarecimento de dúvidas, a função só pode ser exibida quando seu nome (palavra atrás dos parênteses) for escrito, juntamente com os parênteses, ela é extremamente útil para reaproveitamento de código, pois você o constrói uma vez e sempre que precisar basta chamá-la de novo.</a:t>
            </a:r>
            <a:endParaRPr/>
          </a:p>
        </p:txBody>
      </p:sp>
      <p:pic>
        <p:nvPicPr>
          <p:cNvPr id="587" name="Google Shape;587;p86"/>
          <p:cNvPicPr preferRelativeResize="0"/>
          <p:nvPr/>
        </p:nvPicPr>
        <p:blipFill>
          <a:blip r:embed="rId3">
            <a:alphaModFix/>
          </a:blip>
          <a:stretch>
            <a:fillRect/>
          </a:stretch>
        </p:blipFill>
        <p:spPr>
          <a:xfrm>
            <a:off x="2539463" y="2181225"/>
            <a:ext cx="3286125" cy="7810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Funções no Javascript: parâmetros</a:t>
            </a:r>
            <a:endParaRPr/>
          </a:p>
        </p:txBody>
      </p:sp>
      <p:sp>
        <p:nvSpPr>
          <p:cNvPr id="593" name="Google Shape;593;p8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Os parâmetros são as palavras que ficam entre parênteses quando a função estiver sendo declarada.</a:t>
            </a:r>
            <a:endParaRPr/>
          </a:p>
          <a:p>
            <a:pPr marL="0" lvl="0" indent="0" algn="l" rtl="0">
              <a:spcBef>
                <a:spcPts val="800"/>
              </a:spcBef>
              <a:spcAft>
                <a:spcPts val="0"/>
              </a:spcAft>
              <a:buNone/>
            </a:pPr>
            <a:endParaRPr/>
          </a:p>
          <a:p>
            <a:pPr marL="0" lvl="0" indent="0" algn="l" rtl="0">
              <a:spcBef>
                <a:spcPts val="800"/>
              </a:spcBef>
              <a:spcAft>
                <a:spcPts val="0"/>
              </a:spcAft>
              <a:buNone/>
            </a:pPr>
            <a:r>
              <a:rPr lang="pt-BR"/>
              <a:t>Essas palavras atuam como variáveis, e seus valores podem ser atribuídos fora da função, como:</a:t>
            </a:r>
            <a:endParaRPr/>
          </a:p>
          <a:p>
            <a:pPr marL="0" lvl="0" indent="0" algn="l" rtl="0">
              <a:spcBef>
                <a:spcPts val="800"/>
              </a:spcBef>
              <a:spcAft>
                <a:spcPts val="0"/>
              </a:spcAft>
              <a:buNone/>
            </a:pPr>
            <a:endParaRPr/>
          </a:p>
          <a:p>
            <a:pPr marL="0" lvl="0" indent="0" algn="l" rtl="0">
              <a:spcBef>
                <a:spcPts val="800"/>
              </a:spcBef>
              <a:spcAft>
                <a:spcPts val="0"/>
              </a:spcAft>
              <a:buNone/>
            </a:pPr>
            <a:r>
              <a:rPr lang="pt-BR"/>
              <a:t>Após os valores, serem dados como parâmetros, a função os substitui por estes números em todo seu bloco de código, no caso:</a:t>
            </a: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No exemplo acima, a função irá retornar 15.</a:t>
            </a:r>
            <a:endParaRPr/>
          </a:p>
        </p:txBody>
      </p:sp>
      <p:pic>
        <p:nvPicPr>
          <p:cNvPr id="594" name="Google Shape;594;p87"/>
          <p:cNvPicPr preferRelativeResize="0"/>
          <p:nvPr/>
        </p:nvPicPr>
        <p:blipFill>
          <a:blip r:embed="rId3">
            <a:alphaModFix/>
          </a:blip>
          <a:stretch>
            <a:fillRect/>
          </a:stretch>
        </p:blipFill>
        <p:spPr>
          <a:xfrm>
            <a:off x="2854100" y="2114187"/>
            <a:ext cx="2656850" cy="229600"/>
          </a:xfrm>
          <a:prstGeom prst="rect">
            <a:avLst/>
          </a:prstGeom>
          <a:noFill/>
          <a:ln>
            <a:noFill/>
          </a:ln>
        </p:spPr>
      </p:pic>
      <p:pic>
        <p:nvPicPr>
          <p:cNvPr id="595" name="Google Shape;595;p87"/>
          <p:cNvPicPr preferRelativeResize="0"/>
          <p:nvPr/>
        </p:nvPicPr>
        <p:blipFill>
          <a:blip r:embed="rId4">
            <a:alphaModFix/>
          </a:blip>
          <a:stretch>
            <a:fillRect/>
          </a:stretch>
        </p:blipFill>
        <p:spPr>
          <a:xfrm>
            <a:off x="2836925" y="3068125"/>
            <a:ext cx="2691203" cy="229600"/>
          </a:xfrm>
          <a:prstGeom prst="rect">
            <a:avLst/>
          </a:prstGeom>
          <a:noFill/>
          <a:ln>
            <a:noFill/>
          </a:ln>
        </p:spPr>
      </p:pic>
      <p:pic>
        <p:nvPicPr>
          <p:cNvPr id="596" name="Google Shape;596;p87"/>
          <p:cNvPicPr preferRelativeResize="0"/>
          <p:nvPr/>
        </p:nvPicPr>
        <p:blipFill>
          <a:blip r:embed="rId5">
            <a:alphaModFix/>
          </a:blip>
          <a:stretch>
            <a:fillRect/>
          </a:stretch>
        </p:blipFill>
        <p:spPr>
          <a:xfrm>
            <a:off x="3367388" y="3952450"/>
            <a:ext cx="1630269" cy="229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8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Funções no Javascript: chamando função</a:t>
            </a:r>
            <a:endParaRPr/>
          </a:p>
        </p:txBody>
      </p:sp>
      <p:sp>
        <p:nvSpPr>
          <p:cNvPr id="602" name="Google Shape;602;p8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As funções podem ser chamadas de 3 jeitos, sendo eles:</a:t>
            </a:r>
            <a:endParaRPr/>
          </a:p>
          <a:p>
            <a:pPr marL="0" lvl="0" indent="0" algn="l" rtl="0">
              <a:spcBef>
                <a:spcPts val="800"/>
              </a:spcBef>
              <a:spcAft>
                <a:spcPts val="0"/>
              </a:spcAft>
              <a:buNone/>
            </a:pPr>
            <a:endParaRPr/>
          </a:p>
          <a:p>
            <a:pPr marL="457200" lvl="0" indent="-298450" algn="l" rtl="0">
              <a:spcBef>
                <a:spcPts val="800"/>
              </a:spcBef>
              <a:spcAft>
                <a:spcPts val="0"/>
              </a:spcAft>
              <a:buSzPts val="1100"/>
              <a:buChar char="►"/>
            </a:pPr>
            <a:r>
              <a:rPr lang="pt-BR"/>
              <a:t>Quando usuário realiza determinada ação (aperta um botão por exemplo).</a:t>
            </a:r>
            <a:endParaRPr/>
          </a:p>
          <a:p>
            <a:pPr marL="457200" lvl="0" indent="-298450" algn="l" rtl="0">
              <a:spcBef>
                <a:spcPts val="0"/>
              </a:spcBef>
              <a:spcAft>
                <a:spcPts val="0"/>
              </a:spcAft>
              <a:buSzPts val="1100"/>
              <a:buChar char="►"/>
            </a:pPr>
            <a:r>
              <a:rPr lang="pt-BR"/>
              <a:t>Quando é chamada pelo próprio código javascript (como no exemplo anterior).</a:t>
            </a:r>
            <a:endParaRPr/>
          </a:p>
          <a:p>
            <a:pPr marL="457200" lvl="0" indent="-298450" algn="l" rtl="0">
              <a:spcBef>
                <a:spcPts val="0"/>
              </a:spcBef>
              <a:spcAft>
                <a:spcPts val="0"/>
              </a:spcAft>
              <a:buSzPts val="1100"/>
              <a:buChar char="►"/>
            </a:pPr>
            <a:r>
              <a:rPr lang="pt-BR"/>
              <a:t>Quando é auto-chamada.</a:t>
            </a:r>
            <a:endParaRPr/>
          </a:p>
          <a:p>
            <a:pPr marL="0" lvl="0" indent="0" algn="l" rtl="0">
              <a:spcBef>
                <a:spcPts val="800"/>
              </a:spcBef>
              <a:spcAft>
                <a:spcPts val="0"/>
              </a:spcAft>
              <a:buNone/>
            </a:pPr>
            <a:r>
              <a:rPr lang="pt-BR"/>
              <a:t>No caso de apertar o botão, é possível através do atributo ‘onclick’ no próprio código HTML, onde se coloca o nome da função junto com parênteses.</a:t>
            </a:r>
            <a:endParaRPr/>
          </a:p>
        </p:txBody>
      </p:sp>
      <p:pic>
        <p:nvPicPr>
          <p:cNvPr id="603" name="Google Shape;603;p88"/>
          <p:cNvPicPr preferRelativeResize="0"/>
          <p:nvPr/>
        </p:nvPicPr>
        <p:blipFill>
          <a:blip r:embed="rId3">
            <a:alphaModFix/>
          </a:blip>
          <a:stretch>
            <a:fillRect/>
          </a:stretch>
        </p:blipFill>
        <p:spPr>
          <a:xfrm>
            <a:off x="1972725" y="4419464"/>
            <a:ext cx="4419600" cy="26693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8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Funções no Javascript: return</a:t>
            </a:r>
            <a:endParaRPr/>
          </a:p>
        </p:txBody>
      </p:sp>
      <p:sp>
        <p:nvSpPr>
          <p:cNvPr id="609" name="Google Shape;609;p8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Caso você vá fazer alguma coisa que exija um retorno e escolha usar uma função (pois é recomendado), o return será indispensável, pois normalmente ele é o resultado da operação (</a:t>
            </a:r>
            <a:r>
              <a:rPr lang="pt-BR" b="1"/>
              <a:t>OBS:</a:t>
            </a:r>
            <a:r>
              <a:rPr lang="pt-BR"/>
              <a:t> estou usando operação como exemplo, mas é qualquer código que vá retornar algo). </a:t>
            </a:r>
            <a:endParaRPr/>
          </a:p>
          <a:p>
            <a:pPr marL="0" lvl="0" indent="0" algn="l" rtl="0">
              <a:spcBef>
                <a:spcPts val="800"/>
              </a:spcBef>
              <a:spcAft>
                <a:spcPts val="0"/>
              </a:spcAft>
              <a:buNone/>
            </a:pPr>
            <a:r>
              <a:rPr lang="pt-BR"/>
              <a:t>Por exemplo: se você escrever o código ‘z = x + y;’, o Z será o valor que irá retornar.</a:t>
            </a:r>
            <a:endParaRPr/>
          </a:p>
          <a:p>
            <a:pPr marL="0" lvl="0" indent="0" algn="l" rtl="0">
              <a:spcBef>
                <a:spcPts val="800"/>
              </a:spcBef>
              <a:spcAft>
                <a:spcPts val="0"/>
              </a:spcAft>
              <a:buNone/>
            </a:pPr>
            <a:r>
              <a:rPr lang="pt-BR"/>
              <a:t>Não é obrigatório que as funções possuam retorno, mas para ajudar, vamos fingir que eles possuem tipos, para dizer que a função é do tipo string, ela deve </a:t>
            </a:r>
            <a:r>
              <a:rPr lang="pt-BR" b="1"/>
              <a:t>retornar</a:t>
            </a:r>
            <a:r>
              <a:rPr lang="pt-BR"/>
              <a:t> um valor do tipo string. Ex: ’return nome’.</a:t>
            </a:r>
            <a:endParaRPr/>
          </a:p>
          <a:p>
            <a:pPr marL="0" lvl="0" indent="0" algn="l" rtl="0">
              <a:spcBef>
                <a:spcPts val="800"/>
              </a:spcBef>
              <a:spcAft>
                <a:spcPts val="0"/>
              </a:spcAft>
              <a:buNone/>
            </a:pPr>
            <a:r>
              <a:rPr lang="pt-BR"/>
              <a:t>A função anterior como ‘multiplicar’ seria do tipo number.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Formas de saída no Javascript</a:t>
            </a:r>
            <a:endParaRPr/>
          </a:p>
        </p:txBody>
      </p:sp>
      <p:sp>
        <p:nvSpPr>
          <p:cNvPr id="229" name="Google Shape;229;p3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457200" lvl="0" indent="-298450" algn="l" rtl="0">
              <a:spcBef>
                <a:spcPts val="800"/>
              </a:spcBef>
              <a:spcAft>
                <a:spcPts val="0"/>
              </a:spcAft>
              <a:buSzPts val="1100"/>
              <a:buChar char="►"/>
            </a:pPr>
            <a:r>
              <a:rPr lang="pt-BR"/>
              <a:t>window.alert() = É criado um pop-up assim que a página carregar, ou caso seja realizado um determinado evento.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457200" lvl="0" indent="-298450" algn="l" rtl="0">
              <a:spcBef>
                <a:spcPts val="800"/>
              </a:spcBef>
              <a:spcAft>
                <a:spcPts val="0"/>
              </a:spcAft>
              <a:buSzPts val="1100"/>
              <a:buChar char="►"/>
            </a:pPr>
            <a:r>
              <a:rPr lang="pt-BR"/>
              <a:t>alert() = No caso ele é uma versão abreviada do window.alert()</a:t>
            </a:r>
            <a:endParaRPr/>
          </a:p>
          <a:p>
            <a:pPr marL="457200" lvl="0" indent="-298450" algn="l" rtl="0">
              <a:spcBef>
                <a:spcPts val="0"/>
              </a:spcBef>
              <a:spcAft>
                <a:spcPts val="0"/>
              </a:spcAft>
              <a:buSzPts val="1100"/>
              <a:buChar char="►"/>
            </a:pPr>
            <a:r>
              <a:rPr lang="pt-BR"/>
              <a:t>console.log() = Escreve no console da página, normalmente é usado para teste de determinados eventos. </a:t>
            </a:r>
            <a:endParaRPr/>
          </a:p>
        </p:txBody>
      </p:sp>
      <p:pic>
        <p:nvPicPr>
          <p:cNvPr id="230" name="Google Shape;230;p36"/>
          <p:cNvPicPr preferRelativeResize="0"/>
          <p:nvPr/>
        </p:nvPicPr>
        <p:blipFill>
          <a:blip r:embed="rId3">
            <a:alphaModFix/>
          </a:blip>
          <a:stretch>
            <a:fillRect/>
          </a:stretch>
        </p:blipFill>
        <p:spPr>
          <a:xfrm>
            <a:off x="2144545" y="2488325"/>
            <a:ext cx="1886220" cy="625625"/>
          </a:xfrm>
          <a:prstGeom prst="rect">
            <a:avLst/>
          </a:prstGeom>
          <a:noFill/>
          <a:ln>
            <a:noFill/>
          </a:ln>
        </p:spPr>
      </p:pic>
      <p:pic>
        <p:nvPicPr>
          <p:cNvPr id="231" name="Google Shape;231;p36"/>
          <p:cNvPicPr preferRelativeResize="0"/>
          <p:nvPr/>
        </p:nvPicPr>
        <p:blipFill>
          <a:blip r:embed="rId4">
            <a:alphaModFix/>
          </a:blip>
          <a:stretch>
            <a:fillRect/>
          </a:stretch>
        </p:blipFill>
        <p:spPr>
          <a:xfrm>
            <a:off x="4030750" y="2488313"/>
            <a:ext cx="2189775" cy="625650"/>
          </a:xfrm>
          <a:prstGeom prst="rect">
            <a:avLst/>
          </a:prstGeom>
          <a:noFill/>
          <a:ln>
            <a:noFill/>
          </a:ln>
        </p:spPr>
      </p:pic>
      <p:pic>
        <p:nvPicPr>
          <p:cNvPr id="232" name="Google Shape;232;p36"/>
          <p:cNvPicPr preferRelativeResize="0"/>
          <p:nvPr/>
        </p:nvPicPr>
        <p:blipFill>
          <a:blip r:embed="rId5">
            <a:alphaModFix/>
          </a:blip>
          <a:stretch>
            <a:fillRect/>
          </a:stretch>
        </p:blipFill>
        <p:spPr>
          <a:xfrm>
            <a:off x="2652410" y="4159702"/>
            <a:ext cx="3060237" cy="5138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9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Funções no Javascript: por que usar funções?</a:t>
            </a:r>
            <a:endParaRPr/>
          </a:p>
        </p:txBody>
      </p:sp>
      <p:sp>
        <p:nvSpPr>
          <p:cNvPr id="615" name="Google Shape;615;p9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As funções são extremamente úteis, principalmente para reaproveitamento de código, uma vez que você só precisa construí-las uma vez para reutilizar em todo o código, apenas mudando seus valores como parâmetros.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Esta função, por exemplo, poderá ser usada quantas vezes quiser apenas escrevendo seu nome e passando a temperatura em graus celsius como parâmetro.</a:t>
            </a:r>
            <a:endParaRPr/>
          </a:p>
        </p:txBody>
      </p:sp>
      <p:pic>
        <p:nvPicPr>
          <p:cNvPr id="616" name="Google Shape;616;p90"/>
          <p:cNvPicPr preferRelativeResize="0"/>
          <p:nvPr/>
        </p:nvPicPr>
        <p:blipFill>
          <a:blip r:embed="rId3">
            <a:alphaModFix/>
          </a:blip>
          <a:stretch>
            <a:fillRect/>
          </a:stretch>
        </p:blipFill>
        <p:spPr>
          <a:xfrm>
            <a:off x="2644000" y="2647775"/>
            <a:ext cx="3077050" cy="8211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9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Funções no Javascript: sem parênteses</a:t>
            </a:r>
            <a:endParaRPr/>
          </a:p>
        </p:txBody>
      </p:sp>
      <p:sp>
        <p:nvSpPr>
          <p:cNvPr id="622" name="Google Shape;622;p9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Ao escrever uma função sem parênteses em um dos 4 tipos de saídas, ela irá escrever em uma única linha todo o código contido na função. Por exemplo na função vista anteriormente (calcular_fahrenheit)’:</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Pode ver que na saída, as linhas de código são separadas por ponto e vírgula.</a:t>
            </a:r>
            <a:endParaRPr/>
          </a:p>
        </p:txBody>
      </p:sp>
      <p:pic>
        <p:nvPicPr>
          <p:cNvPr id="623" name="Google Shape;623;p91"/>
          <p:cNvPicPr preferRelativeResize="0"/>
          <p:nvPr/>
        </p:nvPicPr>
        <p:blipFill>
          <a:blip r:embed="rId3">
            <a:alphaModFix/>
          </a:blip>
          <a:stretch>
            <a:fillRect/>
          </a:stretch>
        </p:blipFill>
        <p:spPr>
          <a:xfrm>
            <a:off x="802358" y="2549495"/>
            <a:ext cx="2818816" cy="212725"/>
          </a:xfrm>
          <a:prstGeom prst="rect">
            <a:avLst/>
          </a:prstGeom>
          <a:noFill/>
          <a:ln>
            <a:noFill/>
          </a:ln>
        </p:spPr>
      </p:pic>
      <p:pic>
        <p:nvPicPr>
          <p:cNvPr id="624" name="Google Shape;624;p91"/>
          <p:cNvPicPr preferRelativeResize="0"/>
          <p:nvPr/>
        </p:nvPicPr>
        <p:blipFill>
          <a:blip r:embed="rId4">
            <a:alphaModFix/>
          </a:blip>
          <a:stretch>
            <a:fillRect/>
          </a:stretch>
        </p:blipFill>
        <p:spPr>
          <a:xfrm>
            <a:off x="3621175" y="2549488"/>
            <a:ext cx="4551126" cy="2127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9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Funções no Javascript: variáveis</a:t>
            </a:r>
            <a:endParaRPr/>
          </a:p>
        </p:txBody>
      </p:sp>
      <p:sp>
        <p:nvSpPr>
          <p:cNvPr id="630" name="Google Shape;630;p9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Caso você perceba que está usando muito um certo valor como parâmetro da função, pode armazená-lo em uma variável para facilitar a consulta. Dessa forma:</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Claro que não é obrigatório, podendo passar o valor da função de forma direta:</a:t>
            </a:r>
            <a:endParaRPr/>
          </a:p>
        </p:txBody>
      </p:sp>
      <p:pic>
        <p:nvPicPr>
          <p:cNvPr id="631" name="Google Shape;631;p92"/>
          <p:cNvPicPr preferRelativeResize="0"/>
          <p:nvPr/>
        </p:nvPicPr>
        <p:blipFill>
          <a:blip r:embed="rId3">
            <a:alphaModFix/>
          </a:blip>
          <a:stretch>
            <a:fillRect/>
          </a:stretch>
        </p:blipFill>
        <p:spPr>
          <a:xfrm>
            <a:off x="2187650" y="2571750"/>
            <a:ext cx="3989760" cy="304700"/>
          </a:xfrm>
          <a:prstGeom prst="rect">
            <a:avLst/>
          </a:prstGeom>
          <a:noFill/>
          <a:ln>
            <a:noFill/>
          </a:ln>
        </p:spPr>
      </p:pic>
      <p:pic>
        <p:nvPicPr>
          <p:cNvPr id="632" name="Google Shape;632;p92"/>
          <p:cNvPicPr preferRelativeResize="0"/>
          <p:nvPr/>
        </p:nvPicPr>
        <p:blipFill>
          <a:blip r:embed="rId4">
            <a:alphaModFix/>
          </a:blip>
          <a:stretch>
            <a:fillRect/>
          </a:stretch>
        </p:blipFill>
        <p:spPr>
          <a:xfrm>
            <a:off x="2187650" y="3605650"/>
            <a:ext cx="3989751" cy="28759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9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Funções no Javascript: variáveis locais</a:t>
            </a:r>
            <a:endParaRPr/>
          </a:p>
        </p:txBody>
      </p:sp>
      <p:sp>
        <p:nvSpPr>
          <p:cNvPr id="638" name="Google Shape;638;p9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Agora podemos ver um exemplo claro do ‘let’. </a:t>
            </a:r>
            <a:endParaRPr/>
          </a:p>
          <a:p>
            <a:pPr marL="0" lvl="0" indent="0" algn="l" rtl="0">
              <a:spcBef>
                <a:spcPts val="800"/>
              </a:spcBef>
              <a:spcAft>
                <a:spcPts val="0"/>
              </a:spcAft>
              <a:buNone/>
            </a:pPr>
            <a:r>
              <a:rPr lang="pt-BR"/>
              <a:t>Uma variável global, só pode ser acessada no escopo em que foi criada, um escopo é tudo aquilo que estiver entre chaves ( {} ).</a:t>
            </a:r>
            <a:endParaRPr/>
          </a:p>
          <a:p>
            <a:pPr marL="0" lvl="0" indent="0" algn="l" rtl="0">
              <a:spcBef>
                <a:spcPts val="800"/>
              </a:spcBef>
              <a:spcAft>
                <a:spcPts val="0"/>
              </a:spcAft>
              <a:buNone/>
            </a:pPr>
            <a:r>
              <a:rPr lang="pt-BR"/>
              <a:t>Dessa forma, uma variável que foi criada dentro de uma função, não pode ser acessada fora desta função.</a:t>
            </a:r>
            <a:endParaRPr/>
          </a:p>
        </p:txBody>
      </p:sp>
      <p:pic>
        <p:nvPicPr>
          <p:cNvPr id="639" name="Google Shape;639;p93"/>
          <p:cNvPicPr preferRelativeResize="0"/>
          <p:nvPr/>
        </p:nvPicPr>
        <p:blipFill>
          <a:blip r:embed="rId3">
            <a:alphaModFix/>
          </a:blip>
          <a:stretch>
            <a:fillRect/>
          </a:stretch>
        </p:blipFill>
        <p:spPr>
          <a:xfrm>
            <a:off x="2339425" y="3158238"/>
            <a:ext cx="3686175" cy="10382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9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Objetos no Javascript</a:t>
            </a:r>
            <a:endParaRPr/>
          </a:p>
        </p:txBody>
      </p:sp>
      <p:sp>
        <p:nvSpPr>
          <p:cNvPr id="645" name="Google Shape;645;p9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Na vida real, um carro é um objeto. Pois ele possui propriedades como peso e cor, além de possuir métodos como iniciar e parar. </a:t>
            </a:r>
            <a:endParaRPr/>
          </a:p>
        </p:txBody>
      </p:sp>
      <p:pic>
        <p:nvPicPr>
          <p:cNvPr id="646" name="Google Shape;646;p94"/>
          <p:cNvPicPr preferRelativeResize="0"/>
          <p:nvPr/>
        </p:nvPicPr>
        <p:blipFill>
          <a:blip r:embed="rId3">
            <a:alphaModFix/>
          </a:blip>
          <a:stretch>
            <a:fillRect/>
          </a:stretch>
        </p:blipFill>
        <p:spPr>
          <a:xfrm>
            <a:off x="1420188" y="2287421"/>
            <a:ext cx="5524674" cy="15430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9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Objetos no Javascript</a:t>
            </a:r>
            <a:endParaRPr/>
          </a:p>
        </p:txBody>
      </p:sp>
      <p:sp>
        <p:nvSpPr>
          <p:cNvPr id="652" name="Google Shape;652;p9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Objetos também são variáveis, mas podem conter muitos valores, além de conseguir especificar eles com as propriedades.</a:t>
            </a:r>
            <a:endParaRPr/>
          </a:p>
          <a:p>
            <a:pPr marL="0" lvl="0" indent="0" algn="l" rtl="0">
              <a:spcBef>
                <a:spcPts val="800"/>
              </a:spcBef>
              <a:spcAft>
                <a:spcPts val="0"/>
              </a:spcAft>
              <a:buNone/>
            </a:pPr>
            <a:r>
              <a:rPr lang="pt-BR"/>
              <a:t>Em objetos, quebras de linha e espaço não fazem diferença no resultado. Por exemplo este caso:</a:t>
            </a:r>
            <a:endParaRPr/>
          </a:p>
        </p:txBody>
      </p:sp>
      <p:pic>
        <p:nvPicPr>
          <p:cNvPr id="653" name="Google Shape;653;p95"/>
          <p:cNvPicPr preferRelativeResize="0"/>
          <p:nvPr/>
        </p:nvPicPr>
        <p:blipFill>
          <a:blip r:embed="rId3">
            <a:alphaModFix/>
          </a:blip>
          <a:stretch>
            <a:fillRect/>
          </a:stretch>
        </p:blipFill>
        <p:spPr>
          <a:xfrm>
            <a:off x="1339625" y="2833650"/>
            <a:ext cx="5343475" cy="250475"/>
          </a:xfrm>
          <a:prstGeom prst="rect">
            <a:avLst/>
          </a:prstGeom>
          <a:noFill/>
          <a:ln>
            <a:noFill/>
          </a:ln>
        </p:spPr>
      </p:pic>
      <p:pic>
        <p:nvPicPr>
          <p:cNvPr id="654" name="Google Shape;654;p95"/>
          <p:cNvPicPr preferRelativeResize="0"/>
          <p:nvPr/>
        </p:nvPicPr>
        <p:blipFill>
          <a:blip r:embed="rId4">
            <a:alphaModFix/>
          </a:blip>
          <a:stretch>
            <a:fillRect/>
          </a:stretch>
        </p:blipFill>
        <p:spPr>
          <a:xfrm>
            <a:off x="1339625" y="3169013"/>
            <a:ext cx="1885950" cy="12858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9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Objetos no Javascript: acessando propriedades</a:t>
            </a:r>
            <a:endParaRPr/>
          </a:p>
        </p:txBody>
      </p:sp>
      <p:sp>
        <p:nvSpPr>
          <p:cNvPr id="660" name="Google Shape;660;p9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No Javascript, é possível acessar as propriedades dos objetos de duas maneiras:</a:t>
            </a:r>
            <a:endParaRPr/>
          </a:p>
          <a:p>
            <a:pPr marL="0" lvl="0" indent="0" algn="l" rtl="0">
              <a:spcBef>
                <a:spcPts val="800"/>
              </a:spcBef>
              <a:spcAft>
                <a:spcPts val="0"/>
              </a:spcAft>
              <a:buNone/>
            </a:pPr>
            <a:r>
              <a:rPr lang="pt-BR"/>
              <a:t>Escrever o nomeObjeto.nomePropriedade.</a:t>
            </a:r>
            <a:endParaRPr/>
          </a:p>
          <a:p>
            <a:pPr marL="0" lvl="0" indent="0" algn="l" rtl="0">
              <a:spcBef>
                <a:spcPts val="800"/>
              </a:spcBef>
              <a:spcAft>
                <a:spcPts val="0"/>
              </a:spcAft>
              <a:buNone/>
            </a:pPr>
            <a:r>
              <a:rPr lang="pt-BR"/>
              <a:t>Escrever o nomeObjeto[“nomePropriedade”].</a:t>
            </a:r>
            <a:endParaRPr/>
          </a:p>
        </p:txBody>
      </p:sp>
      <p:pic>
        <p:nvPicPr>
          <p:cNvPr id="661" name="Google Shape;661;p96"/>
          <p:cNvPicPr preferRelativeResize="0"/>
          <p:nvPr/>
        </p:nvPicPr>
        <p:blipFill>
          <a:blip r:embed="rId3">
            <a:alphaModFix/>
          </a:blip>
          <a:stretch>
            <a:fillRect/>
          </a:stretch>
        </p:blipFill>
        <p:spPr>
          <a:xfrm>
            <a:off x="4973600" y="2098420"/>
            <a:ext cx="1529900" cy="287355"/>
          </a:xfrm>
          <a:prstGeom prst="rect">
            <a:avLst/>
          </a:prstGeom>
          <a:noFill/>
          <a:ln>
            <a:noFill/>
          </a:ln>
        </p:spPr>
      </p:pic>
      <p:pic>
        <p:nvPicPr>
          <p:cNvPr id="662" name="Google Shape;662;p96"/>
          <p:cNvPicPr preferRelativeResize="0"/>
          <p:nvPr/>
        </p:nvPicPr>
        <p:blipFill>
          <a:blip r:embed="rId4">
            <a:alphaModFix/>
          </a:blip>
          <a:stretch>
            <a:fillRect/>
          </a:stretch>
        </p:blipFill>
        <p:spPr>
          <a:xfrm>
            <a:off x="5201900" y="2452375"/>
            <a:ext cx="1529889" cy="2387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9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Objetos no Javascript: métodos</a:t>
            </a:r>
            <a:endParaRPr/>
          </a:p>
        </p:txBody>
      </p:sp>
      <p:sp>
        <p:nvSpPr>
          <p:cNvPr id="668" name="Google Shape;668;p9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Um objeto também pode ter métodos, que no caso são ações que você manda o computador fazer, seja calcular valores, concatená-los, etc. Ele é escrito em forma de uma função sem nome.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Para chamar o método, basta fazer igual a propriedades normais, porém adicionando os parênteses na frente. Por exemplo:</a:t>
            </a:r>
            <a:endParaRPr/>
          </a:p>
          <a:p>
            <a:pPr marL="0" lvl="0" indent="0" algn="l" rtl="0">
              <a:spcBef>
                <a:spcPts val="800"/>
              </a:spcBef>
              <a:spcAft>
                <a:spcPts val="0"/>
              </a:spcAft>
              <a:buNone/>
            </a:pPr>
            <a:r>
              <a:rPr lang="pt-BR" b="1"/>
              <a:t>OBS</a:t>
            </a:r>
            <a:r>
              <a:rPr lang="pt-BR"/>
              <a:t>: Por enquanto, pense no ‘this’ como o método usado para transformar e acessar as propriedades fora de seu escopo.</a:t>
            </a:r>
            <a:endParaRPr/>
          </a:p>
        </p:txBody>
      </p:sp>
      <p:pic>
        <p:nvPicPr>
          <p:cNvPr id="669" name="Google Shape;669;p97"/>
          <p:cNvPicPr preferRelativeResize="0"/>
          <p:nvPr/>
        </p:nvPicPr>
        <p:blipFill>
          <a:blip r:embed="rId3">
            <a:alphaModFix/>
          </a:blip>
          <a:stretch>
            <a:fillRect/>
          </a:stretch>
        </p:blipFill>
        <p:spPr>
          <a:xfrm>
            <a:off x="2932888" y="2419403"/>
            <a:ext cx="3654273" cy="1050300"/>
          </a:xfrm>
          <a:prstGeom prst="rect">
            <a:avLst/>
          </a:prstGeom>
          <a:noFill/>
          <a:ln>
            <a:noFill/>
          </a:ln>
        </p:spPr>
      </p:pic>
      <p:pic>
        <p:nvPicPr>
          <p:cNvPr id="670" name="Google Shape;670;p97"/>
          <p:cNvPicPr preferRelativeResize="0"/>
          <p:nvPr/>
        </p:nvPicPr>
        <p:blipFill>
          <a:blip r:embed="rId4">
            <a:alphaModFix/>
          </a:blip>
          <a:stretch>
            <a:fillRect/>
          </a:stretch>
        </p:blipFill>
        <p:spPr>
          <a:xfrm>
            <a:off x="6396175" y="3854038"/>
            <a:ext cx="2645410" cy="15231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9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Eventos no Javascript</a:t>
            </a:r>
            <a:endParaRPr/>
          </a:p>
        </p:txBody>
      </p:sp>
      <p:sp>
        <p:nvSpPr>
          <p:cNvPr id="676" name="Google Shape;676;p9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Explicando de forma simplificada, eventos são “coisas” que acontecem na página HTML e fazem o javascript “reagir” a esses eventos.</a:t>
            </a:r>
            <a:endParaRPr/>
          </a:p>
          <a:p>
            <a:pPr marL="0" lvl="0" indent="0" algn="l" rtl="0">
              <a:spcBef>
                <a:spcPts val="800"/>
              </a:spcBef>
              <a:spcAft>
                <a:spcPts val="0"/>
              </a:spcAft>
              <a:buNone/>
            </a:pPr>
            <a:r>
              <a:rPr lang="pt-BR"/>
              <a:t>Alguns exemplos de eventos são:</a:t>
            </a:r>
            <a:endParaRPr/>
          </a:p>
          <a:p>
            <a:pPr marL="457200" lvl="0" indent="-298450" algn="l" rtl="0">
              <a:spcBef>
                <a:spcPts val="800"/>
              </a:spcBef>
              <a:spcAft>
                <a:spcPts val="0"/>
              </a:spcAft>
              <a:buSzPts val="1100"/>
              <a:buChar char="►"/>
            </a:pPr>
            <a:r>
              <a:rPr lang="pt-BR"/>
              <a:t>Quando a página acabou de carregar.</a:t>
            </a:r>
            <a:endParaRPr/>
          </a:p>
          <a:p>
            <a:pPr marL="457200" lvl="0" indent="-298450" algn="l" rtl="0">
              <a:spcBef>
                <a:spcPts val="0"/>
              </a:spcBef>
              <a:spcAft>
                <a:spcPts val="0"/>
              </a:spcAft>
              <a:buSzPts val="1100"/>
              <a:buChar char="►"/>
            </a:pPr>
            <a:r>
              <a:rPr lang="pt-BR"/>
              <a:t>Quando um botão foi clicado.</a:t>
            </a:r>
            <a:endParaRPr/>
          </a:p>
          <a:p>
            <a:pPr marL="0" lvl="0" indent="0" algn="l" rtl="0">
              <a:spcBef>
                <a:spcPts val="800"/>
              </a:spcBef>
              <a:spcAft>
                <a:spcPts val="0"/>
              </a:spcAft>
              <a:buNone/>
            </a:pPr>
            <a:r>
              <a:rPr lang="pt-BR"/>
              <a:t>O javascript permite que você execute código quando estes eventos são detectados. Para isso, basta escrever:</a:t>
            </a:r>
            <a:endParaRPr/>
          </a:p>
          <a:p>
            <a:pPr marL="0" lvl="0" indent="0" algn="l" rtl="0">
              <a:spcBef>
                <a:spcPts val="800"/>
              </a:spcBef>
              <a:spcAft>
                <a:spcPts val="0"/>
              </a:spcAft>
              <a:buNone/>
            </a:pPr>
            <a:r>
              <a:rPr lang="pt-BR"/>
              <a:t>No caso do botão clicado:</a:t>
            </a:r>
            <a:endParaRPr/>
          </a:p>
        </p:txBody>
      </p:sp>
      <p:pic>
        <p:nvPicPr>
          <p:cNvPr id="677" name="Google Shape;677;p98"/>
          <p:cNvPicPr preferRelativeResize="0"/>
          <p:nvPr/>
        </p:nvPicPr>
        <p:blipFill>
          <a:blip r:embed="rId3">
            <a:alphaModFix/>
          </a:blip>
          <a:stretch>
            <a:fillRect/>
          </a:stretch>
        </p:blipFill>
        <p:spPr>
          <a:xfrm>
            <a:off x="4907675" y="3484925"/>
            <a:ext cx="3509950" cy="223625"/>
          </a:xfrm>
          <a:prstGeom prst="rect">
            <a:avLst/>
          </a:prstGeom>
          <a:noFill/>
          <a:ln>
            <a:noFill/>
          </a:ln>
        </p:spPr>
      </p:pic>
      <p:pic>
        <p:nvPicPr>
          <p:cNvPr id="678" name="Google Shape;678;p98"/>
          <p:cNvPicPr preferRelativeResize="0"/>
          <p:nvPr/>
        </p:nvPicPr>
        <p:blipFill>
          <a:blip r:embed="rId4">
            <a:alphaModFix/>
          </a:blip>
          <a:stretch>
            <a:fillRect/>
          </a:stretch>
        </p:blipFill>
        <p:spPr>
          <a:xfrm>
            <a:off x="2551000" y="4117375"/>
            <a:ext cx="3263050" cy="295450"/>
          </a:xfrm>
          <a:prstGeom prst="rect">
            <a:avLst/>
          </a:prstGeom>
          <a:noFill/>
          <a:ln>
            <a:noFill/>
          </a:ln>
        </p:spPr>
      </p:pic>
      <p:pic>
        <p:nvPicPr>
          <p:cNvPr id="679" name="Google Shape;679;p98"/>
          <p:cNvPicPr preferRelativeResize="0"/>
          <p:nvPr/>
        </p:nvPicPr>
        <p:blipFill>
          <a:blip r:embed="rId5">
            <a:alphaModFix/>
          </a:blip>
          <a:stretch>
            <a:fillRect/>
          </a:stretch>
        </p:blipFill>
        <p:spPr>
          <a:xfrm>
            <a:off x="2873150" y="4412825"/>
            <a:ext cx="2618750" cy="7306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9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Eventos no Javascript: exemplos</a:t>
            </a:r>
            <a:endParaRPr/>
          </a:p>
        </p:txBody>
      </p:sp>
      <p:sp>
        <p:nvSpPr>
          <p:cNvPr id="685" name="Google Shape;685;p9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Javascript pode perceber alguns eventos do HTML, sendo eles:</a:t>
            </a:r>
            <a:endParaRPr/>
          </a:p>
          <a:p>
            <a:pPr marL="457200" lvl="0" indent="-298450" algn="l" rtl="0">
              <a:spcBef>
                <a:spcPts val="800"/>
              </a:spcBef>
              <a:spcAft>
                <a:spcPts val="0"/>
              </a:spcAft>
              <a:buSzPts val="1100"/>
              <a:buChar char="►"/>
            </a:pPr>
            <a:r>
              <a:rPr lang="pt-BR"/>
              <a:t>Fazer determinada ação quando a página é carregada.</a:t>
            </a:r>
            <a:endParaRPr/>
          </a:p>
          <a:p>
            <a:pPr marL="457200" lvl="0" indent="-298450" algn="l" rtl="0">
              <a:spcBef>
                <a:spcPts val="0"/>
              </a:spcBef>
              <a:spcAft>
                <a:spcPts val="0"/>
              </a:spcAft>
              <a:buSzPts val="1100"/>
              <a:buChar char="►"/>
            </a:pPr>
            <a:r>
              <a:rPr lang="pt-BR"/>
              <a:t>Fazer determinada ação quando a página é fechada.</a:t>
            </a:r>
            <a:endParaRPr/>
          </a:p>
          <a:p>
            <a:pPr marL="457200" lvl="0" indent="-298450" algn="l" rtl="0">
              <a:spcBef>
                <a:spcPts val="0"/>
              </a:spcBef>
              <a:spcAft>
                <a:spcPts val="0"/>
              </a:spcAft>
              <a:buSzPts val="1100"/>
              <a:buChar char="►"/>
            </a:pPr>
            <a:r>
              <a:rPr lang="pt-BR"/>
              <a:t>Ação que deve ser executada quando o usuário aperta um botão.</a:t>
            </a:r>
            <a:endParaRPr/>
          </a:p>
          <a:p>
            <a:pPr marL="457200" lvl="0" indent="-298450" algn="l" rtl="0">
              <a:spcBef>
                <a:spcPts val="0"/>
              </a:spcBef>
              <a:spcAft>
                <a:spcPts val="0"/>
              </a:spcAft>
              <a:buSzPts val="1100"/>
              <a:buChar char="►"/>
            </a:pPr>
            <a:r>
              <a:rPr lang="pt-BR"/>
              <a:t>Conteúdo que deve ser verificado quando um usuário insere dados.</a:t>
            </a:r>
            <a:endParaRPr/>
          </a:p>
          <a:p>
            <a:pPr marL="0" lvl="0" indent="0" algn="l" rtl="0">
              <a:spcBef>
                <a:spcPts val="800"/>
              </a:spcBef>
              <a:spcAft>
                <a:spcPts val="0"/>
              </a:spcAft>
              <a:buNone/>
            </a:pPr>
            <a:endParaRPr/>
          </a:p>
          <a:p>
            <a:pPr marL="0" lvl="0" indent="0" algn="l" rtl="0">
              <a:spcBef>
                <a:spcPts val="800"/>
              </a:spcBef>
              <a:spcAft>
                <a:spcPts val="0"/>
              </a:spcAft>
              <a:buNone/>
            </a:pPr>
            <a:r>
              <a:rPr lang="pt-BR"/>
              <a:t>Nos atributos HTML é possível usar seguintes tipos de código Javascript:</a:t>
            </a:r>
            <a:endParaRPr/>
          </a:p>
          <a:p>
            <a:pPr marL="457200" lvl="0" indent="-298450" algn="l" rtl="0">
              <a:spcBef>
                <a:spcPts val="800"/>
              </a:spcBef>
              <a:spcAft>
                <a:spcPts val="0"/>
              </a:spcAft>
              <a:buSzPts val="1100"/>
              <a:buChar char="►"/>
            </a:pPr>
            <a:r>
              <a:rPr lang="pt-BR"/>
              <a:t>Atributos de evento HTML podem executar código javascript.</a:t>
            </a:r>
            <a:endParaRPr/>
          </a:p>
          <a:p>
            <a:pPr marL="457200" lvl="0" indent="-298450" algn="l" rtl="0">
              <a:spcBef>
                <a:spcPts val="0"/>
              </a:spcBef>
              <a:spcAft>
                <a:spcPts val="0"/>
              </a:spcAft>
              <a:buSzPts val="1100"/>
              <a:buChar char="►"/>
            </a:pPr>
            <a:r>
              <a:rPr lang="pt-BR"/>
              <a:t>Atributos de evento HTML podem chamar funções javascript.</a:t>
            </a:r>
            <a:endParaRPr/>
          </a:p>
          <a:p>
            <a:pPr marL="0" lvl="0" indent="0" algn="l" rtl="0">
              <a:spcBef>
                <a:spcPts val="80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Impressão de página no Javascript</a:t>
            </a:r>
            <a:endParaRPr/>
          </a:p>
        </p:txBody>
      </p:sp>
      <p:sp>
        <p:nvSpPr>
          <p:cNvPr id="238" name="Google Shape;238;p3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Caso você resolva trabalhar de jornalista e escreva a matéria na sua página da internet. Saiba que também é possível imprimi-la sem muitos problemas, apenas escrevendo o método ‘window.print()’, não se preocupem que verão mais a respeito de métodos no futuro. Mas o resultado deste código será este:</a:t>
            </a:r>
            <a:endParaRPr/>
          </a:p>
        </p:txBody>
      </p:sp>
      <p:pic>
        <p:nvPicPr>
          <p:cNvPr id="239" name="Google Shape;239;p37"/>
          <p:cNvPicPr preferRelativeResize="0"/>
          <p:nvPr/>
        </p:nvPicPr>
        <p:blipFill>
          <a:blip r:embed="rId3">
            <a:alphaModFix/>
          </a:blip>
          <a:stretch>
            <a:fillRect/>
          </a:stretch>
        </p:blipFill>
        <p:spPr>
          <a:xfrm>
            <a:off x="773218" y="3073225"/>
            <a:ext cx="2865650" cy="759475"/>
          </a:xfrm>
          <a:prstGeom prst="rect">
            <a:avLst/>
          </a:prstGeom>
          <a:noFill/>
          <a:ln>
            <a:noFill/>
          </a:ln>
        </p:spPr>
      </p:pic>
      <p:pic>
        <p:nvPicPr>
          <p:cNvPr id="240" name="Google Shape;240;p37"/>
          <p:cNvPicPr preferRelativeResize="0"/>
          <p:nvPr/>
        </p:nvPicPr>
        <p:blipFill>
          <a:blip r:embed="rId4">
            <a:alphaModFix/>
          </a:blip>
          <a:stretch>
            <a:fillRect/>
          </a:stretch>
        </p:blipFill>
        <p:spPr>
          <a:xfrm>
            <a:off x="4310874" y="3073225"/>
            <a:ext cx="4833126" cy="20702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0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Eventos no Javascript: eventos comuns</a:t>
            </a:r>
            <a:endParaRPr/>
          </a:p>
        </p:txBody>
      </p:sp>
      <p:sp>
        <p:nvSpPr>
          <p:cNvPr id="691" name="Google Shape;691;p10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692" name="Google Shape;692;p100"/>
          <p:cNvPicPr preferRelativeResize="0"/>
          <p:nvPr/>
        </p:nvPicPr>
        <p:blipFill>
          <a:blip r:embed="rId3">
            <a:alphaModFix/>
          </a:blip>
          <a:stretch>
            <a:fillRect/>
          </a:stretch>
        </p:blipFill>
        <p:spPr>
          <a:xfrm>
            <a:off x="827475" y="2054775"/>
            <a:ext cx="6710099" cy="211655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0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String no Javascript:</a:t>
            </a:r>
            <a:endParaRPr/>
          </a:p>
        </p:txBody>
      </p:sp>
      <p:sp>
        <p:nvSpPr>
          <p:cNvPr id="698" name="Google Shape;698;p10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Um string nada mais é do que uma cadeia de caracteres que esteja dentro de aspas simples ou duplas.</a:t>
            </a:r>
            <a:endParaRPr/>
          </a:p>
          <a:p>
            <a:pPr marL="0" lvl="0" indent="0" algn="l" rtl="0">
              <a:spcBef>
                <a:spcPts val="800"/>
              </a:spcBef>
              <a:spcAft>
                <a:spcPts val="0"/>
              </a:spcAft>
              <a:buNone/>
            </a:pPr>
            <a:r>
              <a:rPr lang="pt-BR"/>
              <a:t>É possível usar os 2 tipos de aspas em uma mesma frase, basta tratá-los como parênteses, por exemplo: </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Porém, caso você tente usar o mesmo tipo de aspas, pode acabar gerando um erro. Como:</a:t>
            </a:r>
            <a:endParaRPr/>
          </a:p>
        </p:txBody>
      </p:sp>
      <p:pic>
        <p:nvPicPr>
          <p:cNvPr id="699" name="Google Shape;699;p101"/>
          <p:cNvPicPr preferRelativeResize="0"/>
          <p:nvPr/>
        </p:nvPicPr>
        <p:blipFill>
          <a:blip r:embed="rId3">
            <a:alphaModFix/>
          </a:blip>
          <a:stretch>
            <a:fillRect/>
          </a:stretch>
        </p:blipFill>
        <p:spPr>
          <a:xfrm>
            <a:off x="2162539" y="2791975"/>
            <a:ext cx="2738936" cy="347525"/>
          </a:xfrm>
          <a:prstGeom prst="rect">
            <a:avLst/>
          </a:prstGeom>
          <a:noFill/>
          <a:ln>
            <a:noFill/>
          </a:ln>
        </p:spPr>
      </p:pic>
      <p:pic>
        <p:nvPicPr>
          <p:cNvPr id="700" name="Google Shape;700;p101"/>
          <p:cNvPicPr preferRelativeResize="0"/>
          <p:nvPr/>
        </p:nvPicPr>
        <p:blipFill>
          <a:blip r:embed="rId4">
            <a:alphaModFix/>
          </a:blip>
          <a:stretch>
            <a:fillRect/>
          </a:stretch>
        </p:blipFill>
        <p:spPr>
          <a:xfrm>
            <a:off x="4901483" y="2791975"/>
            <a:ext cx="1301017" cy="347532"/>
          </a:xfrm>
          <a:prstGeom prst="rect">
            <a:avLst/>
          </a:prstGeom>
          <a:noFill/>
          <a:ln>
            <a:noFill/>
          </a:ln>
        </p:spPr>
      </p:pic>
      <p:pic>
        <p:nvPicPr>
          <p:cNvPr id="701" name="Google Shape;701;p101"/>
          <p:cNvPicPr preferRelativeResize="0"/>
          <p:nvPr/>
        </p:nvPicPr>
        <p:blipFill>
          <a:blip r:embed="rId5">
            <a:alphaModFix/>
          </a:blip>
          <a:stretch>
            <a:fillRect/>
          </a:stretch>
        </p:blipFill>
        <p:spPr>
          <a:xfrm>
            <a:off x="1943725" y="3983575"/>
            <a:ext cx="4477600" cy="2370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String no Javascript: uso da barra invertida</a:t>
            </a:r>
            <a:endParaRPr/>
          </a:p>
        </p:txBody>
      </p:sp>
      <p:sp>
        <p:nvSpPr>
          <p:cNvPr id="707" name="Google Shape;707;p10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Para impedir que uma aspa dupla acabe fechando a que começou o texto, pode usar uma barra invertida ( \ ) antes da aspa.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Por exemplo: </a:t>
            </a:r>
            <a:endParaRPr/>
          </a:p>
        </p:txBody>
      </p:sp>
      <p:pic>
        <p:nvPicPr>
          <p:cNvPr id="708" name="Google Shape;708;p102"/>
          <p:cNvPicPr preferRelativeResize="0"/>
          <p:nvPr/>
        </p:nvPicPr>
        <p:blipFill>
          <a:blip r:embed="rId3">
            <a:alphaModFix/>
          </a:blip>
          <a:stretch>
            <a:fillRect/>
          </a:stretch>
        </p:blipFill>
        <p:spPr>
          <a:xfrm>
            <a:off x="1806350" y="2404550"/>
            <a:ext cx="4752351" cy="952825"/>
          </a:xfrm>
          <a:prstGeom prst="rect">
            <a:avLst/>
          </a:prstGeom>
          <a:noFill/>
          <a:ln>
            <a:noFill/>
          </a:ln>
        </p:spPr>
      </p:pic>
      <p:pic>
        <p:nvPicPr>
          <p:cNvPr id="709" name="Google Shape;709;p102"/>
          <p:cNvPicPr preferRelativeResize="0"/>
          <p:nvPr/>
        </p:nvPicPr>
        <p:blipFill>
          <a:blip r:embed="rId4">
            <a:alphaModFix/>
          </a:blip>
          <a:stretch>
            <a:fillRect/>
          </a:stretch>
        </p:blipFill>
        <p:spPr>
          <a:xfrm>
            <a:off x="1723838" y="4041775"/>
            <a:ext cx="4917375" cy="248075"/>
          </a:xfrm>
          <a:prstGeom prst="rect">
            <a:avLst/>
          </a:prstGeom>
          <a:noFill/>
          <a:ln>
            <a:noFill/>
          </a:ln>
        </p:spPr>
      </p:pic>
      <p:pic>
        <p:nvPicPr>
          <p:cNvPr id="710" name="Google Shape;710;p102"/>
          <p:cNvPicPr preferRelativeResize="0"/>
          <p:nvPr/>
        </p:nvPicPr>
        <p:blipFill>
          <a:blip r:embed="rId5">
            <a:alphaModFix/>
          </a:blip>
          <a:stretch>
            <a:fillRect/>
          </a:stretch>
        </p:blipFill>
        <p:spPr>
          <a:xfrm>
            <a:off x="2110963" y="4289850"/>
            <a:ext cx="4143162" cy="2480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10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String no Javascript: alguns códigos que usam barra invertida</a:t>
            </a:r>
            <a:endParaRPr/>
          </a:p>
        </p:txBody>
      </p:sp>
      <p:sp>
        <p:nvSpPr>
          <p:cNvPr id="716" name="Google Shape;716;p10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O \n é muito usado para quebra de linha, assim como o &lt;br&gt;.</a:t>
            </a:r>
            <a:endParaRPr/>
          </a:p>
        </p:txBody>
      </p:sp>
      <p:pic>
        <p:nvPicPr>
          <p:cNvPr id="717" name="Google Shape;717;p103"/>
          <p:cNvPicPr preferRelativeResize="0"/>
          <p:nvPr/>
        </p:nvPicPr>
        <p:blipFill>
          <a:blip r:embed="rId3">
            <a:alphaModFix/>
          </a:blip>
          <a:stretch>
            <a:fillRect/>
          </a:stretch>
        </p:blipFill>
        <p:spPr>
          <a:xfrm>
            <a:off x="827476" y="1539701"/>
            <a:ext cx="6710101" cy="209833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0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String no Javascript: quebra de linha nos textos</a:t>
            </a:r>
            <a:endParaRPr/>
          </a:p>
        </p:txBody>
      </p:sp>
      <p:sp>
        <p:nvSpPr>
          <p:cNvPr id="723" name="Google Shape;723;p10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Foi falado antes que caso criasse o hábito de quebrar as linhas de código para deixá-lo mais legível, seria recomendado fazê-lo no operador de atribuição ( = ).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Mas caso você tenha desenvolvido ‘toc’  e queira insistir na quebra mesmo estando no meio do texto, basta usar uma barra invertida ( \ ) antes de quebrar a linha, dessa forma:</a:t>
            </a:r>
            <a:endParaRPr/>
          </a:p>
        </p:txBody>
      </p:sp>
      <p:pic>
        <p:nvPicPr>
          <p:cNvPr id="724" name="Google Shape;724;p104"/>
          <p:cNvPicPr preferRelativeResize="0"/>
          <p:nvPr/>
        </p:nvPicPr>
        <p:blipFill>
          <a:blip r:embed="rId3">
            <a:alphaModFix/>
          </a:blip>
          <a:stretch>
            <a:fillRect/>
          </a:stretch>
        </p:blipFill>
        <p:spPr>
          <a:xfrm>
            <a:off x="2406100" y="2503463"/>
            <a:ext cx="3552825" cy="485775"/>
          </a:xfrm>
          <a:prstGeom prst="rect">
            <a:avLst/>
          </a:prstGeom>
          <a:noFill/>
          <a:ln>
            <a:noFill/>
          </a:ln>
        </p:spPr>
      </p:pic>
      <p:pic>
        <p:nvPicPr>
          <p:cNvPr id="725" name="Google Shape;725;p104"/>
          <p:cNvPicPr preferRelativeResize="0"/>
          <p:nvPr/>
        </p:nvPicPr>
        <p:blipFill>
          <a:blip r:embed="rId4">
            <a:alphaModFix/>
          </a:blip>
          <a:stretch>
            <a:fillRect/>
          </a:stretch>
        </p:blipFill>
        <p:spPr>
          <a:xfrm>
            <a:off x="2406113" y="4196875"/>
            <a:ext cx="3552825" cy="40162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0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String no Javascript: quebra de linha nos textos</a:t>
            </a:r>
            <a:endParaRPr/>
          </a:p>
        </p:txBody>
      </p:sp>
      <p:sp>
        <p:nvSpPr>
          <p:cNvPr id="731" name="Google Shape;731;p10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Porém, o método com a barra invertida não é das mais recomendadas devido sua falta de suporte e alguns navegadores não permitem seu uso, então você pode simplesmente concatenar o texto com a palavra que sofrerá a quebra de linha. Dessa forma:</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A barra invertida não pode ser usada antes do texto, pois acarretará em diversos erros.</a:t>
            </a:r>
            <a:endParaRPr/>
          </a:p>
        </p:txBody>
      </p:sp>
      <p:pic>
        <p:nvPicPr>
          <p:cNvPr id="732" name="Google Shape;732;p105"/>
          <p:cNvPicPr preferRelativeResize="0"/>
          <p:nvPr/>
        </p:nvPicPr>
        <p:blipFill>
          <a:blip r:embed="rId3">
            <a:alphaModFix/>
          </a:blip>
          <a:stretch>
            <a:fillRect/>
          </a:stretch>
        </p:blipFill>
        <p:spPr>
          <a:xfrm>
            <a:off x="1915575" y="2619163"/>
            <a:ext cx="4533900" cy="5048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0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string no Javascript</a:t>
            </a:r>
            <a:endParaRPr/>
          </a:p>
        </p:txBody>
      </p:sp>
      <p:sp>
        <p:nvSpPr>
          <p:cNvPr id="738" name="Google Shape;738;p10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Será apresentado alguns métodos para utilizar em strings. Estes métodos podem aplicar diversas funções nelas, desde saber quantos caracteres possui o texto em que digitou, até a trocar uma palavra por outra neste mesmo texto, verá mais desses métodos a seguir:</a:t>
            </a:r>
            <a:endParaRPr/>
          </a:p>
          <a:p>
            <a:pPr marL="0" lvl="0" indent="0" algn="l" rtl="0">
              <a:spcBef>
                <a:spcPts val="800"/>
              </a:spcBef>
              <a:spcAft>
                <a:spcPts val="0"/>
              </a:spcAft>
              <a:buNone/>
            </a:pPr>
            <a:r>
              <a:rPr lang="pt-BR"/>
              <a:t>A sintaxe da maioria dos métodos basicamente é:</a:t>
            </a:r>
            <a:endParaRPr/>
          </a:p>
          <a:p>
            <a:pPr marL="0" lvl="0" indent="0" algn="l" rtl="0">
              <a:spcBef>
                <a:spcPts val="800"/>
              </a:spcBef>
              <a:spcAft>
                <a:spcPts val="0"/>
              </a:spcAft>
              <a:buNone/>
            </a:pPr>
            <a:r>
              <a:rPr lang="pt-BR"/>
              <a:t>nomeVariavel.nomeMétodo(parametros)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0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string no Javascript: length</a:t>
            </a:r>
            <a:endParaRPr/>
          </a:p>
        </p:txBody>
      </p:sp>
      <p:sp>
        <p:nvSpPr>
          <p:cNvPr id="744" name="Google Shape;744;p10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Para checar quantos caracteres foram escritos em uma variável, basta usar a propriedade ‘length’. Por exemplo:</a:t>
            </a:r>
            <a:endParaRPr/>
          </a:p>
          <a:p>
            <a:pPr marL="0" lvl="0" indent="0" algn="l" rtl="0">
              <a:spcBef>
                <a:spcPts val="800"/>
              </a:spcBef>
              <a:spcAft>
                <a:spcPts val="0"/>
              </a:spcAft>
              <a:buNone/>
            </a:pPr>
            <a:endParaRPr/>
          </a:p>
        </p:txBody>
      </p:sp>
      <p:pic>
        <p:nvPicPr>
          <p:cNvPr id="745" name="Google Shape;745;p107"/>
          <p:cNvPicPr preferRelativeResize="0"/>
          <p:nvPr/>
        </p:nvPicPr>
        <p:blipFill>
          <a:blip r:embed="rId3">
            <a:alphaModFix/>
          </a:blip>
          <a:stretch>
            <a:fillRect/>
          </a:stretch>
        </p:blipFill>
        <p:spPr>
          <a:xfrm>
            <a:off x="2292238" y="2338375"/>
            <a:ext cx="3333750" cy="466725"/>
          </a:xfrm>
          <a:prstGeom prst="rect">
            <a:avLst/>
          </a:prstGeom>
          <a:noFill/>
          <a:ln>
            <a:noFill/>
          </a:ln>
        </p:spPr>
      </p:pic>
      <p:pic>
        <p:nvPicPr>
          <p:cNvPr id="746" name="Google Shape;746;p107"/>
          <p:cNvPicPr preferRelativeResize="0"/>
          <p:nvPr/>
        </p:nvPicPr>
        <p:blipFill>
          <a:blip r:embed="rId4">
            <a:alphaModFix/>
          </a:blip>
          <a:stretch>
            <a:fillRect/>
          </a:stretch>
        </p:blipFill>
        <p:spPr>
          <a:xfrm>
            <a:off x="5625990" y="2414588"/>
            <a:ext cx="446818" cy="3475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0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string no Javascript: slice()</a:t>
            </a:r>
            <a:endParaRPr/>
          </a:p>
        </p:txBody>
      </p:sp>
      <p:sp>
        <p:nvSpPr>
          <p:cNvPr id="752" name="Google Shape;752;p10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O método slice() consegue estar recortando uma palavra, frase, ou até mesmo parte de um texto, após informar dois parâmetros, sendo eles:</a:t>
            </a:r>
            <a:endParaRPr/>
          </a:p>
          <a:p>
            <a:pPr marL="0" lvl="0" indent="0" algn="l" rtl="0">
              <a:spcBef>
                <a:spcPts val="800"/>
              </a:spcBef>
              <a:spcAft>
                <a:spcPts val="0"/>
              </a:spcAft>
              <a:buNone/>
            </a:pPr>
            <a:r>
              <a:rPr lang="pt-BR"/>
              <a:t>slice(</a:t>
            </a:r>
            <a:r>
              <a:rPr lang="pt-BR" b="1"/>
              <a:t>parametro1</a:t>
            </a:r>
            <a:r>
              <a:rPr lang="pt-BR"/>
              <a:t>, </a:t>
            </a:r>
            <a:r>
              <a:rPr lang="pt-BR" b="1"/>
              <a:t>parametro2</a:t>
            </a:r>
            <a:r>
              <a:rPr lang="pt-BR"/>
              <a:t>) = O parâmetro 1 refere-se a </a:t>
            </a:r>
            <a:r>
              <a:rPr lang="pt-BR" b="1"/>
              <a:t>posição</a:t>
            </a:r>
            <a:r>
              <a:rPr lang="pt-BR"/>
              <a:t> do caractere em que irá começar a recortar, já o segundo parâmetro, se refere a </a:t>
            </a:r>
            <a:r>
              <a:rPr lang="pt-BR" b="1"/>
              <a:t>posição</a:t>
            </a:r>
            <a:r>
              <a:rPr lang="pt-BR"/>
              <a:t> final do caractere.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A palavra armazenada na variável ‘part’ será ‘Banana’, pois a letra B se encontra no 7º caractere, e a letra ‘a’ é o 13º.</a:t>
            </a:r>
            <a:endParaRPr/>
          </a:p>
          <a:p>
            <a:pPr marL="0" lvl="0" indent="0" algn="l" rtl="0">
              <a:spcBef>
                <a:spcPts val="800"/>
              </a:spcBef>
              <a:spcAft>
                <a:spcPts val="0"/>
              </a:spcAft>
              <a:buNone/>
            </a:pPr>
            <a:r>
              <a:rPr lang="pt-BR" b="1"/>
              <a:t>OBS:</a:t>
            </a:r>
            <a:r>
              <a:rPr lang="pt-BR"/>
              <a:t> No Javascript, a </a:t>
            </a:r>
            <a:r>
              <a:rPr lang="pt-BR" b="1"/>
              <a:t>primeira</a:t>
            </a:r>
            <a:r>
              <a:rPr lang="pt-BR"/>
              <a:t> posição é sempre 0.</a:t>
            </a:r>
            <a:endParaRPr/>
          </a:p>
        </p:txBody>
      </p:sp>
      <p:pic>
        <p:nvPicPr>
          <p:cNvPr id="753" name="Google Shape;753;p108"/>
          <p:cNvPicPr preferRelativeResize="0"/>
          <p:nvPr/>
        </p:nvPicPr>
        <p:blipFill>
          <a:blip r:embed="rId3">
            <a:alphaModFix/>
          </a:blip>
          <a:stretch>
            <a:fillRect/>
          </a:stretch>
        </p:blipFill>
        <p:spPr>
          <a:xfrm>
            <a:off x="2898250" y="3205150"/>
            <a:ext cx="2568550" cy="4235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0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string no Javascript: </a:t>
            </a:r>
            <a:endParaRPr/>
          </a:p>
          <a:p>
            <a:pPr marL="0" lvl="0" indent="0" algn="l" rtl="0">
              <a:spcBef>
                <a:spcPts val="0"/>
              </a:spcBef>
              <a:spcAft>
                <a:spcPts val="0"/>
              </a:spcAft>
              <a:buNone/>
            </a:pPr>
            <a:r>
              <a:rPr lang="pt-BR"/>
              <a:t>slice()</a:t>
            </a:r>
            <a:endParaRPr/>
          </a:p>
        </p:txBody>
      </p:sp>
      <p:sp>
        <p:nvSpPr>
          <p:cNvPr id="759" name="Google Shape;759;p10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Caso seja informado apenas o primeiro parâmetro, ele começará a recortar as palavras a partir do caractere informado.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Caso seja informado um valor negativo, ele irá inverter a ordem (no caso o último caractere será o 0), além de percorrer até o número informado, por exemplo:</a:t>
            </a:r>
            <a:endParaRPr/>
          </a:p>
        </p:txBody>
      </p:sp>
      <p:pic>
        <p:nvPicPr>
          <p:cNvPr id="760" name="Google Shape;760;p109"/>
          <p:cNvPicPr preferRelativeResize="0"/>
          <p:nvPr/>
        </p:nvPicPr>
        <p:blipFill>
          <a:blip r:embed="rId3">
            <a:alphaModFix/>
          </a:blip>
          <a:stretch>
            <a:fillRect/>
          </a:stretch>
        </p:blipFill>
        <p:spPr>
          <a:xfrm>
            <a:off x="3101446" y="2314575"/>
            <a:ext cx="1238250" cy="209550"/>
          </a:xfrm>
          <a:prstGeom prst="rect">
            <a:avLst/>
          </a:prstGeom>
          <a:noFill/>
          <a:ln>
            <a:noFill/>
          </a:ln>
        </p:spPr>
      </p:pic>
      <p:pic>
        <p:nvPicPr>
          <p:cNvPr id="761" name="Google Shape;761;p109"/>
          <p:cNvPicPr preferRelativeResize="0"/>
          <p:nvPr/>
        </p:nvPicPr>
        <p:blipFill>
          <a:blip r:embed="rId4">
            <a:alphaModFix/>
          </a:blip>
          <a:stretch>
            <a:fillRect/>
          </a:stretch>
        </p:blipFill>
        <p:spPr>
          <a:xfrm>
            <a:off x="4339696" y="2324100"/>
            <a:ext cx="923925" cy="190500"/>
          </a:xfrm>
          <a:prstGeom prst="rect">
            <a:avLst/>
          </a:prstGeom>
          <a:noFill/>
          <a:ln>
            <a:noFill/>
          </a:ln>
        </p:spPr>
      </p:pic>
      <p:pic>
        <p:nvPicPr>
          <p:cNvPr id="762" name="Google Shape;762;p109"/>
          <p:cNvPicPr preferRelativeResize="0"/>
          <p:nvPr/>
        </p:nvPicPr>
        <p:blipFill>
          <a:blip r:embed="rId5">
            <a:alphaModFix/>
          </a:blip>
          <a:stretch>
            <a:fillRect/>
          </a:stretch>
        </p:blipFill>
        <p:spPr>
          <a:xfrm>
            <a:off x="2667175" y="3706575"/>
            <a:ext cx="2021050" cy="290775"/>
          </a:xfrm>
          <a:prstGeom prst="rect">
            <a:avLst/>
          </a:prstGeom>
          <a:noFill/>
          <a:ln>
            <a:noFill/>
          </a:ln>
        </p:spPr>
      </p:pic>
      <p:pic>
        <p:nvPicPr>
          <p:cNvPr id="763" name="Google Shape;763;p109"/>
          <p:cNvPicPr preferRelativeResize="0"/>
          <p:nvPr/>
        </p:nvPicPr>
        <p:blipFill>
          <a:blip r:embed="rId6">
            <a:alphaModFix/>
          </a:blip>
          <a:stretch>
            <a:fillRect/>
          </a:stretch>
        </p:blipFill>
        <p:spPr>
          <a:xfrm>
            <a:off x="4688233" y="3718613"/>
            <a:ext cx="1009650" cy="266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Instruções no Javascript</a:t>
            </a:r>
            <a:endParaRPr/>
          </a:p>
        </p:txBody>
      </p:sp>
      <p:sp>
        <p:nvSpPr>
          <p:cNvPr id="246" name="Google Shape;246;p3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Um programa javascript é composto por uma lista de instruções passadas via código javascript que serão executadas. </a:t>
            </a:r>
            <a:endParaRPr/>
          </a:p>
          <a:p>
            <a:pPr marL="0" lvl="0" indent="0" algn="l" rtl="0">
              <a:spcBef>
                <a:spcPts val="800"/>
              </a:spcBef>
              <a:spcAft>
                <a:spcPts val="0"/>
              </a:spcAft>
              <a:buNone/>
            </a:pPr>
            <a:r>
              <a:rPr lang="pt-BR"/>
              <a:t>As instruções são compostas de: Valores, Operadores, Palavras-chave e Comentários.</a:t>
            </a:r>
            <a:endParaRPr/>
          </a:p>
          <a:p>
            <a:pPr marL="0" lvl="0" indent="0" algn="l" rtl="0">
              <a:spcBef>
                <a:spcPts val="800"/>
              </a:spcBef>
              <a:spcAft>
                <a:spcPts val="0"/>
              </a:spcAft>
              <a:buNone/>
            </a:pPr>
            <a:r>
              <a:rPr lang="pt-BR"/>
              <a:t>Por exemplo: Esta declaração diz ao navegador para escrever “Hello Dolly” em um elemento HTML que possua o ID “demo”: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A ordem das instruções serão executadas de cima para baixo e da esquerda para direita.</a:t>
            </a:r>
            <a:endParaRPr/>
          </a:p>
        </p:txBody>
      </p:sp>
      <p:pic>
        <p:nvPicPr>
          <p:cNvPr id="247" name="Google Shape;247;p38"/>
          <p:cNvPicPr preferRelativeResize="0"/>
          <p:nvPr/>
        </p:nvPicPr>
        <p:blipFill>
          <a:blip r:embed="rId3">
            <a:alphaModFix/>
          </a:blip>
          <a:stretch>
            <a:fillRect/>
          </a:stretch>
        </p:blipFill>
        <p:spPr>
          <a:xfrm>
            <a:off x="2139950" y="3437975"/>
            <a:ext cx="4085150" cy="2370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1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string no Javascript: slice()</a:t>
            </a:r>
            <a:endParaRPr/>
          </a:p>
        </p:txBody>
      </p:sp>
      <p:sp>
        <p:nvSpPr>
          <p:cNvPr id="769" name="Google Shape;769;p11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Caso seja informado 2 valores negativos, o primeiro valor irá dizer a onde começará a recortar, e o segundo indicará onde vai acabar. Por exemplo:</a:t>
            </a:r>
            <a:endParaRPr/>
          </a:p>
        </p:txBody>
      </p:sp>
      <p:pic>
        <p:nvPicPr>
          <p:cNvPr id="770" name="Google Shape;770;p110"/>
          <p:cNvPicPr preferRelativeResize="0"/>
          <p:nvPr/>
        </p:nvPicPr>
        <p:blipFill>
          <a:blip r:embed="rId3">
            <a:alphaModFix/>
          </a:blip>
          <a:stretch>
            <a:fillRect/>
          </a:stretch>
        </p:blipFill>
        <p:spPr>
          <a:xfrm>
            <a:off x="2826913" y="2419400"/>
            <a:ext cx="2148705" cy="304700"/>
          </a:xfrm>
          <a:prstGeom prst="rect">
            <a:avLst/>
          </a:prstGeom>
          <a:noFill/>
          <a:ln>
            <a:noFill/>
          </a:ln>
        </p:spPr>
      </p:pic>
      <p:pic>
        <p:nvPicPr>
          <p:cNvPr id="771" name="Google Shape;771;p110"/>
          <p:cNvPicPr preferRelativeResize="0"/>
          <p:nvPr/>
        </p:nvPicPr>
        <p:blipFill>
          <a:blip r:embed="rId4">
            <a:alphaModFix/>
          </a:blip>
          <a:stretch>
            <a:fillRect/>
          </a:stretch>
        </p:blipFill>
        <p:spPr>
          <a:xfrm>
            <a:off x="4975611" y="2419400"/>
            <a:ext cx="562523" cy="3047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11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string no Javascript:</a:t>
            </a:r>
            <a:endParaRPr/>
          </a:p>
          <a:p>
            <a:pPr marL="0" lvl="0" indent="0" algn="l" rtl="0">
              <a:spcBef>
                <a:spcPts val="0"/>
              </a:spcBef>
              <a:spcAft>
                <a:spcPts val="0"/>
              </a:spcAft>
              <a:buNone/>
            </a:pPr>
            <a:r>
              <a:rPr lang="pt-BR"/>
              <a:t>substring()</a:t>
            </a:r>
            <a:endParaRPr/>
          </a:p>
        </p:txBody>
      </p:sp>
      <p:sp>
        <p:nvSpPr>
          <p:cNvPr id="777" name="Google Shape;777;p11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método ‘substring’ é similar a ‘slide’, sua principal diferença é que ela não trata de valores abaixo de 0.</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Caso informe apenas 1 valor, ele começará a cortar a partir da posição informada até o texto acabar. </a:t>
            </a:r>
            <a:endParaRPr b="1"/>
          </a:p>
        </p:txBody>
      </p:sp>
      <p:pic>
        <p:nvPicPr>
          <p:cNvPr id="778" name="Google Shape;778;p111"/>
          <p:cNvPicPr preferRelativeResize="0"/>
          <p:nvPr/>
        </p:nvPicPr>
        <p:blipFill>
          <a:blip r:embed="rId3">
            <a:alphaModFix/>
          </a:blip>
          <a:stretch>
            <a:fillRect/>
          </a:stretch>
        </p:blipFill>
        <p:spPr>
          <a:xfrm>
            <a:off x="1319000" y="2465575"/>
            <a:ext cx="4668800" cy="373500"/>
          </a:xfrm>
          <a:prstGeom prst="rect">
            <a:avLst/>
          </a:prstGeom>
          <a:noFill/>
          <a:ln>
            <a:noFill/>
          </a:ln>
        </p:spPr>
      </p:pic>
      <p:pic>
        <p:nvPicPr>
          <p:cNvPr id="779" name="Google Shape;779;p111"/>
          <p:cNvPicPr preferRelativeResize="0"/>
          <p:nvPr/>
        </p:nvPicPr>
        <p:blipFill>
          <a:blip r:embed="rId4">
            <a:alphaModFix/>
          </a:blip>
          <a:stretch>
            <a:fillRect/>
          </a:stretch>
        </p:blipFill>
        <p:spPr>
          <a:xfrm>
            <a:off x="5987795" y="2465575"/>
            <a:ext cx="1058250" cy="373500"/>
          </a:xfrm>
          <a:prstGeom prst="rect">
            <a:avLst/>
          </a:prstGeom>
          <a:noFill/>
          <a:ln>
            <a:noFill/>
          </a:ln>
        </p:spPr>
      </p:pic>
      <p:pic>
        <p:nvPicPr>
          <p:cNvPr id="780" name="Google Shape;780;p111"/>
          <p:cNvPicPr preferRelativeResize="0"/>
          <p:nvPr/>
        </p:nvPicPr>
        <p:blipFill>
          <a:blip r:embed="rId5">
            <a:alphaModFix/>
          </a:blip>
          <a:stretch>
            <a:fillRect/>
          </a:stretch>
        </p:blipFill>
        <p:spPr>
          <a:xfrm>
            <a:off x="1023688" y="3914800"/>
            <a:ext cx="3811075" cy="313325"/>
          </a:xfrm>
          <a:prstGeom prst="rect">
            <a:avLst/>
          </a:prstGeom>
          <a:noFill/>
          <a:ln>
            <a:noFill/>
          </a:ln>
        </p:spPr>
      </p:pic>
      <p:pic>
        <p:nvPicPr>
          <p:cNvPr id="781" name="Google Shape;781;p111"/>
          <p:cNvPicPr preferRelativeResize="0"/>
          <p:nvPr/>
        </p:nvPicPr>
        <p:blipFill>
          <a:blip r:embed="rId6">
            <a:alphaModFix/>
          </a:blip>
          <a:stretch>
            <a:fillRect/>
          </a:stretch>
        </p:blipFill>
        <p:spPr>
          <a:xfrm>
            <a:off x="4834762" y="3914800"/>
            <a:ext cx="2506600" cy="3133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1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string no Javascript:</a:t>
            </a:r>
            <a:endParaRPr/>
          </a:p>
          <a:p>
            <a:pPr marL="0" lvl="0" indent="0" algn="l" rtl="0">
              <a:spcBef>
                <a:spcPts val="0"/>
              </a:spcBef>
              <a:spcAft>
                <a:spcPts val="0"/>
              </a:spcAft>
              <a:buNone/>
            </a:pPr>
            <a:r>
              <a:rPr lang="pt-BR"/>
              <a:t>substr()</a:t>
            </a:r>
            <a:endParaRPr/>
          </a:p>
        </p:txBody>
      </p:sp>
      <p:sp>
        <p:nvSpPr>
          <p:cNvPr id="787" name="Google Shape;787;p11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método ‘substr’ é semelhante a ‘slice’, a diferença é que o segundo parâmetro remete à quantidade de caracteres que serão cortados, e não a posição que o corte será terminado.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Se o parâmetro for negativo, a posição começará a partir do final da string. Por exemplo:</a:t>
            </a:r>
            <a:endParaRPr/>
          </a:p>
        </p:txBody>
      </p:sp>
      <p:pic>
        <p:nvPicPr>
          <p:cNvPr id="788" name="Google Shape;788;p112"/>
          <p:cNvPicPr preferRelativeResize="0"/>
          <p:nvPr/>
        </p:nvPicPr>
        <p:blipFill>
          <a:blip r:embed="rId3">
            <a:alphaModFix/>
          </a:blip>
          <a:stretch>
            <a:fillRect/>
          </a:stretch>
        </p:blipFill>
        <p:spPr>
          <a:xfrm>
            <a:off x="1813838" y="2495550"/>
            <a:ext cx="3608184" cy="304700"/>
          </a:xfrm>
          <a:prstGeom prst="rect">
            <a:avLst/>
          </a:prstGeom>
          <a:noFill/>
          <a:ln>
            <a:noFill/>
          </a:ln>
        </p:spPr>
      </p:pic>
      <p:pic>
        <p:nvPicPr>
          <p:cNvPr id="789" name="Google Shape;789;p112"/>
          <p:cNvPicPr preferRelativeResize="0"/>
          <p:nvPr/>
        </p:nvPicPr>
        <p:blipFill>
          <a:blip r:embed="rId4">
            <a:alphaModFix/>
          </a:blip>
          <a:stretch>
            <a:fillRect/>
          </a:stretch>
        </p:blipFill>
        <p:spPr>
          <a:xfrm>
            <a:off x="5422025" y="2495550"/>
            <a:ext cx="1129182" cy="304700"/>
          </a:xfrm>
          <a:prstGeom prst="rect">
            <a:avLst/>
          </a:prstGeom>
          <a:noFill/>
          <a:ln>
            <a:noFill/>
          </a:ln>
        </p:spPr>
      </p:pic>
      <p:pic>
        <p:nvPicPr>
          <p:cNvPr id="790" name="Google Shape;790;p112"/>
          <p:cNvPicPr preferRelativeResize="0"/>
          <p:nvPr/>
        </p:nvPicPr>
        <p:blipFill>
          <a:blip r:embed="rId5">
            <a:alphaModFix/>
          </a:blip>
          <a:stretch>
            <a:fillRect/>
          </a:stretch>
        </p:blipFill>
        <p:spPr>
          <a:xfrm>
            <a:off x="1449788" y="3795350"/>
            <a:ext cx="3730974" cy="304700"/>
          </a:xfrm>
          <a:prstGeom prst="rect">
            <a:avLst/>
          </a:prstGeom>
          <a:noFill/>
          <a:ln>
            <a:noFill/>
          </a:ln>
        </p:spPr>
      </p:pic>
      <p:pic>
        <p:nvPicPr>
          <p:cNvPr id="791" name="Google Shape;791;p112"/>
          <p:cNvPicPr preferRelativeResize="0"/>
          <p:nvPr/>
        </p:nvPicPr>
        <p:blipFill>
          <a:blip r:embed="rId6">
            <a:alphaModFix/>
          </a:blip>
          <a:stretch>
            <a:fillRect/>
          </a:stretch>
        </p:blipFill>
        <p:spPr>
          <a:xfrm>
            <a:off x="5180761" y="3795350"/>
            <a:ext cx="1734510" cy="3047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1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string no Javascript: replace()</a:t>
            </a:r>
            <a:endParaRPr/>
          </a:p>
        </p:txBody>
      </p:sp>
      <p:sp>
        <p:nvSpPr>
          <p:cNvPr id="797" name="Google Shape;797;p11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método replace serve para trocar uma palavra na cadeia de caracteres, é extremamente útil em jogos para menores de idade, simplesmente porque é com ela que é feita a censura de certas palavras por ****. </a:t>
            </a:r>
            <a:endParaRPr/>
          </a:p>
          <a:p>
            <a:pPr marL="0" lvl="0" indent="0" algn="l" rtl="0">
              <a:spcBef>
                <a:spcPts val="800"/>
              </a:spcBef>
              <a:spcAft>
                <a:spcPts val="0"/>
              </a:spcAft>
              <a:buNone/>
            </a:pPr>
            <a:r>
              <a:rPr lang="pt-BR"/>
              <a:t>Sua sintaxe é: nomeVariavel.replace(“palavraDoTexto”, “novaPalavra”).</a:t>
            </a:r>
            <a:endParaRPr/>
          </a:p>
          <a:p>
            <a:pPr marL="0" lvl="0" indent="0" algn="l" rtl="0">
              <a:spcBef>
                <a:spcPts val="800"/>
              </a:spcBef>
              <a:spcAft>
                <a:spcPts val="0"/>
              </a:spcAft>
              <a:buNone/>
            </a:pPr>
            <a:r>
              <a:rPr lang="pt-BR"/>
              <a:t>Por exemplo:</a:t>
            </a: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Este método substitui apenas a primeira palavra informada, no caso se houvesse 2 “fácil”, ele iria substituir apenas o primeiro por “doce”.</a:t>
            </a:r>
            <a:endParaRPr/>
          </a:p>
        </p:txBody>
      </p:sp>
      <p:pic>
        <p:nvPicPr>
          <p:cNvPr id="798" name="Google Shape;798;p113"/>
          <p:cNvPicPr preferRelativeResize="0"/>
          <p:nvPr/>
        </p:nvPicPr>
        <p:blipFill>
          <a:blip r:embed="rId3">
            <a:alphaModFix/>
          </a:blip>
          <a:stretch>
            <a:fillRect/>
          </a:stretch>
        </p:blipFill>
        <p:spPr>
          <a:xfrm>
            <a:off x="827463" y="3451900"/>
            <a:ext cx="4518099" cy="304175"/>
          </a:xfrm>
          <a:prstGeom prst="rect">
            <a:avLst/>
          </a:prstGeom>
          <a:noFill/>
          <a:ln>
            <a:noFill/>
          </a:ln>
        </p:spPr>
      </p:pic>
      <p:pic>
        <p:nvPicPr>
          <p:cNvPr id="799" name="Google Shape;799;p113"/>
          <p:cNvPicPr preferRelativeResize="0"/>
          <p:nvPr/>
        </p:nvPicPr>
        <p:blipFill>
          <a:blip r:embed="rId4">
            <a:alphaModFix/>
          </a:blip>
          <a:stretch>
            <a:fillRect/>
          </a:stretch>
        </p:blipFill>
        <p:spPr>
          <a:xfrm>
            <a:off x="5345562" y="3451900"/>
            <a:ext cx="2667573" cy="3041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1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string no Javascript:</a:t>
            </a:r>
            <a:endParaRPr/>
          </a:p>
          <a:p>
            <a:pPr marL="0" lvl="0" indent="0" algn="l" rtl="0">
              <a:spcBef>
                <a:spcPts val="0"/>
              </a:spcBef>
              <a:spcAft>
                <a:spcPts val="0"/>
              </a:spcAft>
              <a:buNone/>
            </a:pPr>
            <a:r>
              <a:rPr lang="pt-BR"/>
              <a:t>replace()</a:t>
            </a:r>
            <a:endParaRPr/>
          </a:p>
        </p:txBody>
      </p:sp>
      <p:sp>
        <p:nvSpPr>
          <p:cNvPr id="805" name="Google Shape;805;p114"/>
          <p:cNvSpPr txBox="1">
            <a:spLocks noGrp="1"/>
          </p:cNvSpPr>
          <p:nvPr>
            <p:ph type="body" idx="1"/>
          </p:nvPr>
        </p:nvSpPr>
        <p:spPr>
          <a:xfrm>
            <a:off x="827475" y="1539701"/>
            <a:ext cx="6710100" cy="33711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Por padrão, o replace é ‘case sensitive’, podendo diferenciar maiúsculas de minúsculas. Dessa forma, escrever “FÁCIL” apresentaria um erro no exemplo anterior.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Contudo, por incrível que pareça há uma forma de contornar isso, usando uma expressão regular com o sinalizador /i.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A expressão regular /i significa algo em torno de “insensitive” (insensível).</a:t>
            </a:r>
            <a:endParaRPr/>
          </a:p>
        </p:txBody>
      </p:sp>
      <p:pic>
        <p:nvPicPr>
          <p:cNvPr id="806" name="Google Shape;806;p114"/>
          <p:cNvPicPr preferRelativeResize="0"/>
          <p:nvPr/>
        </p:nvPicPr>
        <p:blipFill>
          <a:blip r:embed="rId3">
            <a:alphaModFix/>
          </a:blip>
          <a:stretch>
            <a:fillRect/>
          </a:stretch>
        </p:blipFill>
        <p:spPr>
          <a:xfrm>
            <a:off x="827475" y="2497375"/>
            <a:ext cx="4616566" cy="304700"/>
          </a:xfrm>
          <a:prstGeom prst="rect">
            <a:avLst/>
          </a:prstGeom>
          <a:noFill/>
          <a:ln>
            <a:noFill/>
          </a:ln>
        </p:spPr>
      </p:pic>
      <p:pic>
        <p:nvPicPr>
          <p:cNvPr id="807" name="Google Shape;807;p114"/>
          <p:cNvPicPr preferRelativeResize="0"/>
          <p:nvPr/>
        </p:nvPicPr>
        <p:blipFill>
          <a:blip r:embed="rId4">
            <a:alphaModFix/>
          </a:blip>
          <a:stretch>
            <a:fillRect/>
          </a:stretch>
        </p:blipFill>
        <p:spPr>
          <a:xfrm>
            <a:off x="5444050" y="2497375"/>
            <a:ext cx="2791266" cy="304700"/>
          </a:xfrm>
          <a:prstGeom prst="rect">
            <a:avLst/>
          </a:prstGeom>
          <a:noFill/>
          <a:ln>
            <a:noFill/>
          </a:ln>
        </p:spPr>
      </p:pic>
      <p:pic>
        <p:nvPicPr>
          <p:cNvPr id="808" name="Google Shape;808;p114"/>
          <p:cNvPicPr preferRelativeResize="0"/>
          <p:nvPr/>
        </p:nvPicPr>
        <p:blipFill>
          <a:blip r:embed="rId5">
            <a:alphaModFix/>
          </a:blip>
          <a:stretch>
            <a:fillRect/>
          </a:stretch>
        </p:blipFill>
        <p:spPr>
          <a:xfrm>
            <a:off x="827475" y="3690725"/>
            <a:ext cx="4308663" cy="304700"/>
          </a:xfrm>
          <a:prstGeom prst="rect">
            <a:avLst/>
          </a:prstGeom>
          <a:noFill/>
          <a:ln>
            <a:noFill/>
          </a:ln>
        </p:spPr>
      </p:pic>
      <p:pic>
        <p:nvPicPr>
          <p:cNvPr id="809" name="Google Shape;809;p114"/>
          <p:cNvPicPr preferRelativeResize="0"/>
          <p:nvPr/>
        </p:nvPicPr>
        <p:blipFill>
          <a:blip r:embed="rId6">
            <a:alphaModFix/>
          </a:blip>
          <a:stretch>
            <a:fillRect/>
          </a:stretch>
        </p:blipFill>
        <p:spPr>
          <a:xfrm>
            <a:off x="5136150" y="3690725"/>
            <a:ext cx="2869255" cy="3047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1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string no Javascript:</a:t>
            </a:r>
            <a:endParaRPr/>
          </a:p>
          <a:p>
            <a:pPr marL="0" lvl="0" indent="0" algn="l" rtl="0">
              <a:spcBef>
                <a:spcPts val="0"/>
              </a:spcBef>
              <a:spcAft>
                <a:spcPts val="0"/>
              </a:spcAft>
              <a:buNone/>
            </a:pPr>
            <a:r>
              <a:rPr lang="pt-BR"/>
              <a:t>replace()</a:t>
            </a:r>
            <a:endParaRPr/>
          </a:p>
        </p:txBody>
      </p:sp>
      <p:sp>
        <p:nvSpPr>
          <p:cNvPr id="815" name="Google Shape;815;p11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Caso houvesse mais de uma palavra que o ‘replace’ tivesse que substituir, ele trocaria apenas a primeira delas,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Porém, uma forma de resolver isso é com o uso da expressão regular com o sinalizador /g.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A expressão regular /g significa algo em torno de “global”.</a:t>
            </a:r>
            <a:endParaRPr/>
          </a:p>
        </p:txBody>
      </p:sp>
      <p:pic>
        <p:nvPicPr>
          <p:cNvPr id="816" name="Google Shape;816;p115"/>
          <p:cNvPicPr preferRelativeResize="0"/>
          <p:nvPr/>
        </p:nvPicPr>
        <p:blipFill>
          <a:blip r:embed="rId3">
            <a:alphaModFix/>
          </a:blip>
          <a:stretch>
            <a:fillRect/>
          </a:stretch>
        </p:blipFill>
        <p:spPr>
          <a:xfrm>
            <a:off x="1775213" y="2290263"/>
            <a:ext cx="4814630" cy="304700"/>
          </a:xfrm>
          <a:prstGeom prst="rect">
            <a:avLst/>
          </a:prstGeom>
          <a:noFill/>
          <a:ln>
            <a:noFill/>
          </a:ln>
        </p:spPr>
      </p:pic>
      <p:pic>
        <p:nvPicPr>
          <p:cNvPr id="817" name="Google Shape;817;p115"/>
          <p:cNvPicPr preferRelativeResize="0"/>
          <p:nvPr/>
        </p:nvPicPr>
        <p:blipFill>
          <a:blip r:embed="rId4">
            <a:alphaModFix/>
          </a:blip>
          <a:stretch>
            <a:fillRect/>
          </a:stretch>
        </p:blipFill>
        <p:spPr>
          <a:xfrm>
            <a:off x="1775213" y="2594970"/>
            <a:ext cx="4814625" cy="258277"/>
          </a:xfrm>
          <a:prstGeom prst="rect">
            <a:avLst/>
          </a:prstGeom>
          <a:noFill/>
          <a:ln>
            <a:noFill/>
          </a:ln>
        </p:spPr>
      </p:pic>
      <p:pic>
        <p:nvPicPr>
          <p:cNvPr id="818" name="Google Shape;818;p115"/>
          <p:cNvPicPr preferRelativeResize="0"/>
          <p:nvPr/>
        </p:nvPicPr>
        <p:blipFill>
          <a:blip r:embed="rId5">
            <a:alphaModFix/>
          </a:blip>
          <a:stretch>
            <a:fillRect/>
          </a:stretch>
        </p:blipFill>
        <p:spPr>
          <a:xfrm>
            <a:off x="1775238" y="3640375"/>
            <a:ext cx="4814600" cy="319933"/>
          </a:xfrm>
          <a:prstGeom prst="rect">
            <a:avLst/>
          </a:prstGeom>
          <a:noFill/>
          <a:ln>
            <a:noFill/>
          </a:ln>
        </p:spPr>
      </p:pic>
      <p:pic>
        <p:nvPicPr>
          <p:cNvPr id="819" name="Google Shape;819;p115"/>
          <p:cNvPicPr preferRelativeResize="0"/>
          <p:nvPr/>
        </p:nvPicPr>
        <p:blipFill>
          <a:blip r:embed="rId6">
            <a:alphaModFix/>
          </a:blip>
          <a:stretch>
            <a:fillRect/>
          </a:stretch>
        </p:blipFill>
        <p:spPr>
          <a:xfrm>
            <a:off x="1775238" y="3960300"/>
            <a:ext cx="4814600" cy="24117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1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string no Javascript: replaceAll()</a:t>
            </a:r>
            <a:endParaRPr/>
          </a:p>
        </p:txBody>
      </p:sp>
      <p:sp>
        <p:nvSpPr>
          <p:cNvPr id="825" name="Google Shape;825;p11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Caso você não queira usar a expressão regular global ( /g ). O javascript adicionou recentemente (2021) um novo método chamado ‘replaceAll’ que permite fazer a mesma coisa, que é substituir todas as palavras de uma só vez.</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No entanto, por ser adicionado recentemente, ele não funcionará em navegadores mais antigos como o internet explorer.</a:t>
            </a:r>
            <a:endParaRPr/>
          </a:p>
        </p:txBody>
      </p:sp>
      <p:pic>
        <p:nvPicPr>
          <p:cNvPr id="826" name="Google Shape;826;p116"/>
          <p:cNvPicPr preferRelativeResize="0"/>
          <p:nvPr/>
        </p:nvPicPr>
        <p:blipFill>
          <a:blip r:embed="rId3">
            <a:alphaModFix/>
          </a:blip>
          <a:stretch>
            <a:fillRect/>
          </a:stretch>
        </p:blipFill>
        <p:spPr>
          <a:xfrm>
            <a:off x="1759600" y="2752550"/>
            <a:ext cx="4845840" cy="304700"/>
          </a:xfrm>
          <a:prstGeom prst="rect">
            <a:avLst/>
          </a:prstGeom>
          <a:noFill/>
          <a:ln>
            <a:noFill/>
          </a:ln>
        </p:spPr>
      </p:pic>
      <p:pic>
        <p:nvPicPr>
          <p:cNvPr id="827" name="Google Shape;827;p116"/>
          <p:cNvPicPr preferRelativeResize="0"/>
          <p:nvPr/>
        </p:nvPicPr>
        <p:blipFill>
          <a:blip r:embed="rId4">
            <a:alphaModFix/>
          </a:blip>
          <a:stretch>
            <a:fillRect/>
          </a:stretch>
        </p:blipFill>
        <p:spPr>
          <a:xfrm>
            <a:off x="1759600" y="3057250"/>
            <a:ext cx="4845849" cy="27338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11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string no Javascript: toUpperCase() e toLowerCase()</a:t>
            </a:r>
            <a:endParaRPr/>
          </a:p>
        </p:txBody>
      </p:sp>
      <p:sp>
        <p:nvSpPr>
          <p:cNvPr id="833" name="Google Shape;833;p11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método ‘toUpperCase’ serve para transformar todos os caracteres da string em letras maiúsculas.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O método ‘toLowerCase’ faz o oposto e serve para deixar todos os caracteres em letras minúsculas</a:t>
            </a:r>
            <a:endParaRPr/>
          </a:p>
        </p:txBody>
      </p:sp>
      <p:pic>
        <p:nvPicPr>
          <p:cNvPr id="834" name="Google Shape;834;p117"/>
          <p:cNvPicPr preferRelativeResize="0"/>
          <p:nvPr/>
        </p:nvPicPr>
        <p:blipFill>
          <a:blip r:embed="rId3">
            <a:alphaModFix/>
          </a:blip>
          <a:stretch>
            <a:fillRect/>
          </a:stretch>
        </p:blipFill>
        <p:spPr>
          <a:xfrm>
            <a:off x="1850775" y="2200100"/>
            <a:ext cx="4663500" cy="310900"/>
          </a:xfrm>
          <a:prstGeom prst="rect">
            <a:avLst/>
          </a:prstGeom>
          <a:noFill/>
          <a:ln>
            <a:noFill/>
          </a:ln>
        </p:spPr>
      </p:pic>
      <p:pic>
        <p:nvPicPr>
          <p:cNvPr id="835" name="Google Shape;835;p117"/>
          <p:cNvPicPr preferRelativeResize="0"/>
          <p:nvPr/>
        </p:nvPicPr>
        <p:blipFill>
          <a:blip r:embed="rId4">
            <a:alphaModFix/>
          </a:blip>
          <a:stretch>
            <a:fillRect/>
          </a:stretch>
        </p:blipFill>
        <p:spPr>
          <a:xfrm>
            <a:off x="1850775" y="2511007"/>
            <a:ext cx="4663499" cy="238908"/>
          </a:xfrm>
          <a:prstGeom prst="rect">
            <a:avLst/>
          </a:prstGeom>
          <a:noFill/>
          <a:ln>
            <a:noFill/>
          </a:ln>
        </p:spPr>
      </p:pic>
      <p:pic>
        <p:nvPicPr>
          <p:cNvPr id="836" name="Google Shape;836;p117"/>
          <p:cNvPicPr preferRelativeResize="0"/>
          <p:nvPr/>
        </p:nvPicPr>
        <p:blipFill>
          <a:blip r:embed="rId5">
            <a:alphaModFix/>
          </a:blip>
          <a:stretch>
            <a:fillRect/>
          </a:stretch>
        </p:blipFill>
        <p:spPr>
          <a:xfrm>
            <a:off x="1850775" y="3750721"/>
            <a:ext cx="4663499" cy="367454"/>
          </a:xfrm>
          <a:prstGeom prst="rect">
            <a:avLst/>
          </a:prstGeom>
          <a:noFill/>
          <a:ln>
            <a:noFill/>
          </a:ln>
        </p:spPr>
      </p:pic>
      <p:pic>
        <p:nvPicPr>
          <p:cNvPr id="837" name="Google Shape;837;p117"/>
          <p:cNvPicPr preferRelativeResize="0"/>
          <p:nvPr/>
        </p:nvPicPr>
        <p:blipFill>
          <a:blip r:embed="rId6">
            <a:alphaModFix/>
          </a:blip>
          <a:stretch>
            <a:fillRect/>
          </a:stretch>
        </p:blipFill>
        <p:spPr>
          <a:xfrm>
            <a:off x="1850775" y="4118190"/>
            <a:ext cx="4663500" cy="35133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11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string no Javascript: concat()</a:t>
            </a:r>
            <a:endParaRPr/>
          </a:p>
        </p:txBody>
      </p:sp>
      <p:sp>
        <p:nvSpPr>
          <p:cNvPr id="843" name="Google Shape;843;p118"/>
          <p:cNvSpPr txBox="1">
            <a:spLocks noGrp="1"/>
          </p:cNvSpPr>
          <p:nvPr>
            <p:ph type="body" idx="1"/>
          </p:nvPr>
        </p:nvSpPr>
        <p:spPr>
          <a:xfrm>
            <a:off x="827475" y="1539701"/>
            <a:ext cx="6710100" cy="33303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O método ‘concat’ serve para concatenar 1 ou mais palavras, sua sintaxe é:</a:t>
            </a:r>
            <a:endParaRPr/>
          </a:p>
          <a:p>
            <a:pPr marL="0" lvl="0" indent="0" algn="l" rtl="0">
              <a:spcBef>
                <a:spcPts val="800"/>
              </a:spcBef>
              <a:spcAft>
                <a:spcPts val="0"/>
              </a:spcAft>
              <a:buNone/>
            </a:pPr>
            <a:r>
              <a:rPr lang="pt-BR"/>
              <a:t>nomeVariavel.concat(“palavraConcatenada”, “palavraConcatenada2”, “etc”).</a:t>
            </a:r>
            <a:endParaRPr/>
          </a:p>
          <a:p>
            <a:pPr marL="0" lvl="0" indent="0" algn="l" rtl="0">
              <a:spcBef>
                <a:spcPts val="800"/>
              </a:spcBef>
              <a:spcAft>
                <a:spcPts val="0"/>
              </a:spcAft>
              <a:buNone/>
            </a:pPr>
            <a:r>
              <a:rPr lang="pt-BR"/>
              <a:t>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Sim, usar o operador de soma ( + ) não tem diferença alguma, </a:t>
            </a:r>
            <a:r>
              <a:rPr lang="pt-BR" b="1"/>
              <a:t>contudo</a:t>
            </a:r>
            <a:r>
              <a:rPr lang="pt-BR"/>
              <a:t>, todavia, entretanto.. O método concat pode ser usado para automatizar um processo, por exemplo, sempre que a pessoa apertar o botão ‘entediado (não olha pra mim, acabou a criatividade)’ as frases dele irão terminar com ‘que tédio…’.</a:t>
            </a:r>
            <a:endParaRPr/>
          </a:p>
        </p:txBody>
      </p:sp>
      <p:pic>
        <p:nvPicPr>
          <p:cNvPr id="844" name="Google Shape;844;p118"/>
          <p:cNvPicPr preferRelativeResize="0"/>
          <p:nvPr/>
        </p:nvPicPr>
        <p:blipFill>
          <a:blip r:embed="rId3">
            <a:alphaModFix/>
          </a:blip>
          <a:stretch>
            <a:fillRect/>
          </a:stretch>
        </p:blipFill>
        <p:spPr>
          <a:xfrm>
            <a:off x="827475" y="3012900"/>
            <a:ext cx="4495800" cy="514350"/>
          </a:xfrm>
          <a:prstGeom prst="rect">
            <a:avLst/>
          </a:prstGeom>
          <a:noFill/>
          <a:ln>
            <a:noFill/>
          </a:ln>
        </p:spPr>
      </p:pic>
      <p:pic>
        <p:nvPicPr>
          <p:cNvPr id="845" name="Google Shape;845;p118"/>
          <p:cNvPicPr preferRelativeResize="0"/>
          <p:nvPr/>
        </p:nvPicPr>
        <p:blipFill>
          <a:blip r:embed="rId4">
            <a:alphaModFix/>
          </a:blip>
          <a:stretch>
            <a:fillRect/>
          </a:stretch>
        </p:blipFill>
        <p:spPr>
          <a:xfrm>
            <a:off x="5323275" y="3098450"/>
            <a:ext cx="3493975" cy="3432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EDA640-DFD7-8EF1-CB76-5FC03AC8D289}"/>
              </a:ext>
            </a:extLst>
          </p:cNvPr>
          <p:cNvSpPr>
            <a:spLocks noGrp="1"/>
          </p:cNvSpPr>
          <p:nvPr>
            <p:ph type="title"/>
          </p:nvPr>
        </p:nvSpPr>
        <p:spPr/>
        <p:txBody>
          <a:bodyPr/>
          <a:lstStyle/>
          <a:p>
            <a:endParaRPr lang="pt-BR"/>
          </a:p>
        </p:txBody>
      </p:sp>
      <p:sp>
        <p:nvSpPr>
          <p:cNvPr id="3" name="Espaço Reservado para Texto 2">
            <a:extLst>
              <a:ext uri="{FF2B5EF4-FFF2-40B4-BE49-F238E27FC236}">
                <a16:creationId xmlns:a16="http://schemas.microsoft.com/office/drawing/2014/main" id="{9C4F6091-4949-45A0-EF8C-6FD2339D501B}"/>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2273726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Instruções no Javascript</a:t>
            </a:r>
            <a:endParaRPr/>
          </a:p>
        </p:txBody>
      </p:sp>
      <p:sp>
        <p:nvSpPr>
          <p:cNvPr id="253" name="Google Shape;253;p3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ponto e vírgula ( ; ) separam instruções no javascript, permitindo que você escreva diversas delas em uma única linha.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Em javascript, o ponto e vírgula ( ; ) só é obrigatório caso seja escrito mais de uma instrução na mesma linha, porém é sempre aconselhável manter o ritmo de colocá-lo após terminar uma linha de código.</a:t>
            </a:r>
            <a:endParaRPr/>
          </a:p>
        </p:txBody>
      </p:sp>
      <p:pic>
        <p:nvPicPr>
          <p:cNvPr id="254" name="Google Shape;254;p39"/>
          <p:cNvPicPr preferRelativeResize="0"/>
          <p:nvPr/>
        </p:nvPicPr>
        <p:blipFill>
          <a:blip r:embed="rId3">
            <a:alphaModFix/>
          </a:blip>
          <a:stretch>
            <a:fillRect/>
          </a:stretch>
        </p:blipFill>
        <p:spPr>
          <a:xfrm>
            <a:off x="3197238" y="2215875"/>
            <a:ext cx="1628275" cy="223625"/>
          </a:xfrm>
          <a:prstGeom prst="rect">
            <a:avLst/>
          </a:prstGeom>
          <a:noFill/>
          <a:ln>
            <a:noFill/>
          </a:ln>
        </p:spPr>
      </p:pic>
      <p:pic>
        <p:nvPicPr>
          <p:cNvPr id="255" name="Google Shape;255;p39"/>
          <p:cNvPicPr preferRelativeResize="0"/>
          <p:nvPr/>
        </p:nvPicPr>
        <p:blipFill>
          <a:blip r:embed="rId4">
            <a:alphaModFix/>
          </a:blip>
          <a:stretch>
            <a:fillRect/>
          </a:stretch>
        </p:blipFill>
        <p:spPr>
          <a:xfrm>
            <a:off x="1606313" y="2571750"/>
            <a:ext cx="4810125" cy="8001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19"/>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 Métodos de string no Javascript: padStart() e padEnd()</a:t>
            </a:r>
            <a:endParaRPr/>
          </a:p>
        </p:txBody>
      </p:sp>
      <p:sp>
        <p:nvSpPr>
          <p:cNvPr id="851" name="Google Shape;851;p119"/>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Os métodos ‘padStart’ e ‘padEnd’ servem para facilitar o adicionamento de caracteres, com as palavras ‘start’ e ‘end’ indicando a posição em que os caracteres serão adicionados. Sua sintaxe é:</a:t>
            </a:r>
            <a:endParaRPr/>
          </a:p>
          <a:p>
            <a:pPr marL="0" lvl="0" indent="0" algn="l" rtl="0">
              <a:spcBef>
                <a:spcPts val="800"/>
              </a:spcBef>
              <a:spcAft>
                <a:spcPts val="0"/>
              </a:spcAft>
              <a:buNone/>
            </a:pPr>
            <a:r>
              <a:rPr lang="pt-BR"/>
              <a:t>nomeVariavel.padStart((posição do caractere em que será adicionado), “caractere ou palavra que irá preencher”).</a:t>
            </a:r>
            <a:endParaRPr/>
          </a:p>
          <a:p>
            <a:pPr marL="0" lvl="0" indent="0" algn="l" rtl="0">
              <a:spcBef>
                <a:spcPts val="800"/>
              </a:spcBef>
              <a:spcAft>
                <a:spcPts val="0"/>
              </a:spcAft>
              <a:buNone/>
            </a:pPr>
            <a:r>
              <a:rPr lang="pt-BR"/>
              <a:t>Essa sintaxe também se aplica ao ‘padEnd’. Veja um exemplo para facilitar a compreensão:</a:t>
            </a:r>
            <a:endParaRPr/>
          </a:p>
        </p:txBody>
      </p:sp>
      <p:pic>
        <p:nvPicPr>
          <p:cNvPr id="852" name="Google Shape;852;p119"/>
          <p:cNvPicPr preferRelativeResize="0"/>
          <p:nvPr/>
        </p:nvPicPr>
        <p:blipFill>
          <a:blip r:embed="rId3">
            <a:alphaModFix/>
          </a:blip>
          <a:stretch>
            <a:fillRect/>
          </a:stretch>
        </p:blipFill>
        <p:spPr>
          <a:xfrm>
            <a:off x="827487" y="3787275"/>
            <a:ext cx="3857488" cy="304700"/>
          </a:xfrm>
          <a:prstGeom prst="rect">
            <a:avLst/>
          </a:prstGeom>
          <a:noFill/>
          <a:ln>
            <a:noFill/>
          </a:ln>
        </p:spPr>
      </p:pic>
      <p:pic>
        <p:nvPicPr>
          <p:cNvPr id="853" name="Google Shape;853;p119"/>
          <p:cNvPicPr preferRelativeResize="0"/>
          <p:nvPr/>
        </p:nvPicPr>
        <p:blipFill>
          <a:blip r:embed="rId4">
            <a:alphaModFix/>
          </a:blip>
          <a:stretch>
            <a:fillRect/>
          </a:stretch>
        </p:blipFill>
        <p:spPr>
          <a:xfrm>
            <a:off x="4684975" y="3787275"/>
            <a:ext cx="3080847" cy="304700"/>
          </a:xfrm>
          <a:prstGeom prst="rect">
            <a:avLst/>
          </a:prstGeom>
          <a:noFill/>
          <a:ln>
            <a:noFill/>
          </a:ln>
        </p:spPr>
      </p:pic>
      <p:pic>
        <p:nvPicPr>
          <p:cNvPr id="854" name="Google Shape;854;p119"/>
          <p:cNvPicPr preferRelativeResize="0"/>
          <p:nvPr/>
        </p:nvPicPr>
        <p:blipFill>
          <a:blip r:embed="rId5">
            <a:alphaModFix/>
          </a:blip>
          <a:stretch>
            <a:fillRect/>
          </a:stretch>
        </p:blipFill>
        <p:spPr>
          <a:xfrm>
            <a:off x="827475" y="4216375"/>
            <a:ext cx="3857500" cy="288956"/>
          </a:xfrm>
          <a:prstGeom prst="rect">
            <a:avLst/>
          </a:prstGeom>
          <a:noFill/>
          <a:ln>
            <a:noFill/>
          </a:ln>
        </p:spPr>
      </p:pic>
      <p:pic>
        <p:nvPicPr>
          <p:cNvPr id="855" name="Google Shape;855;p119"/>
          <p:cNvPicPr preferRelativeResize="0"/>
          <p:nvPr/>
        </p:nvPicPr>
        <p:blipFill>
          <a:blip r:embed="rId6">
            <a:alphaModFix/>
          </a:blip>
          <a:stretch>
            <a:fillRect/>
          </a:stretch>
        </p:blipFill>
        <p:spPr>
          <a:xfrm>
            <a:off x="4684975" y="4249575"/>
            <a:ext cx="3080850" cy="22255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20"/>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String no Javascript: charAt() </a:t>
            </a:r>
            <a:endParaRPr/>
          </a:p>
        </p:txBody>
      </p:sp>
      <p:sp>
        <p:nvSpPr>
          <p:cNvPr id="861" name="Google Shape;861;p120"/>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método charAt() retorna o caractere em que tiver sua posição especificada. Veja um exemplo para facilitar a compreensão: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Outra forma de fazer isso, porém que não é muito recomendada, é substituir o ‘charAt’ por colchetes ( [] ). Por exemplo:</a:t>
            </a:r>
            <a:endParaRPr/>
          </a:p>
        </p:txBody>
      </p:sp>
      <p:pic>
        <p:nvPicPr>
          <p:cNvPr id="862" name="Google Shape;862;p120"/>
          <p:cNvPicPr preferRelativeResize="0"/>
          <p:nvPr/>
        </p:nvPicPr>
        <p:blipFill>
          <a:blip r:embed="rId3">
            <a:alphaModFix/>
          </a:blip>
          <a:stretch>
            <a:fillRect/>
          </a:stretch>
        </p:blipFill>
        <p:spPr>
          <a:xfrm>
            <a:off x="827475" y="2247150"/>
            <a:ext cx="3057250" cy="246050"/>
          </a:xfrm>
          <a:prstGeom prst="rect">
            <a:avLst/>
          </a:prstGeom>
          <a:noFill/>
          <a:ln>
            <a:noFill/>
          </a:ln>
        </p:spPr>
      </p:pic>
      <p:pic>
        <p:nvPicPr>
          <p:cNvPr id="863" name="Google Shape;863;p120"/>
          <p:cNvPicPr preferRelativeResize="0"/>
          <p:nvPr/>
        </p:nvPicPr>
        <p:blipFill>
          <a:blip r:embed="rId4">
            <a:alphaModFix/>
          </a:blip>
          <a:stretch>
            <a:fillRect/>
          </a:stretch>
        </p:blipFill>
        <p:spPr>
          <a:xfrm>
            <a:off x="3835171" y="2246350"/>
            <a:ext cx="200025" cy="247650"/>
          </a:xfrm>
          <a:prstGeom prst="rect">
            <a:avLst/>
          </a:prstGeom>
          <a:noFill/>
          <a:ln>
            <a:noFill/>
          </a:ln>
        </p:spPr>
      </p:pic>
      <p:pic>
        <p:nvPicPr>
          <p:cNvPr id="864" name="Google Shape;864;p120"/>
          <p:cNvPicPr preferRelativeResize="0"/>
          <p:nvPr/>
        </p:nvPicPr>
        <p:blipFill>
          <a:blip r:embed="rId5">
            <a:alphaModFix/>
          </a:blip>
          <a:stretch>
            <a:fillRect/>
          </a:stretch>
        </p:blipFill>
        <p:spPr>
          <a:xfrm>
            <a:off x="827475" y="2796175"/>
            <a:ext cx="3057249" cy="269558"/>
          </a:xfrm>
          <a:prstGeom prst="rect">
            <a:avLst/>
          </a:prstGeom>
          <a:noFill/>
          <a:ln>
            <a:noFill/>
          </a:ln>
        </p:spPr>
      </p:pic>
      <p:pic>
        <p:nvPicPr>
          <p:cNvPr id="865" name="Google Shape;865;p120"/>
          <p:cNvPicPr preferRelativeResize="0"/>
          <p:nvPr/>
        </p:nvPicPr>
        <p:blipFill>
          <a:blip r:embed="rId6">
            <a:alphaModFix/>
          </a:blip>
          <a:stretch>
            <a:fillRect/>
          </a:stretch>
        </p:blipFill>
        <p:spPr>
          <a:xfrm>
            <a:off x="3884720" y="2796169"/>
            <a:ext cx="200025" cy="263193"/>
          </a:xfrm>
          <a:prstGeom prst="rect">
            <a:avLst/>
          </a:prstGeom>
          <a:noFill/>
          <a:ln>
            <a:noFill/>
          </a:ln>
        </p:spPr>
      </p:pic>
      <p:pic>
        <p:nvPicPr>
          <p:cNvPr id="866" name="Google Shape;866;p120"/>
          <p:cNvPicPr preferRelativeResize="0"/>
          <p:nvPr/>
        </p:nvPicPr>
        <p:blipFill>
          <a:blip r:embed="rId7">
            <a:alphaModFix/>
          </a:blip>
          <a:stretch>
            <a:fillRect/>
          </a:stretch>
        </p:blipFill>
        <p:spPr>
          <a:xfrm>
            <a:off x="827475" y="4117225"/>
            <a:ext cx="3057251" cy="287472"/>
          </a:xfrm>
          <a:prstGeom prst="rect">
            <a:avLst/>
          </a:prstGeom>
          <a:noFill/>
          <a:ln>
            <a:noFill/>
          </a:ln>
        </p:spPr>
      </p:pic>
      <p:pic>
        <p:nvPicPr>
          <p:cNvPr id="867" name="Google Shape;867;p120"/>
          <p:cNvPicPr preferRelativeResize="0"/>
          <p:nvPr/>
        </p:nvPicPr>
        <p:blipFill>
          <a:blip r:embed="rId6">
            <a:alphaModFix/>
          </a:blip>
          <a:stretch>
            <a:fillRect/>
          </a:stretch>
        </p:blipFill>
        <p:spPr>
          <a:xfrm>
            <a:off x="3884720" y="4129369"/>
            <a:ext cx="200025" cy="26319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21"/>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pesquisa em cadeias de caracteres: indexOf()</a:t>
            </a:r>
            <a:endParaRPr/>
          </a:p>
        </p:txBody>
      </p:sp>
      <p:sp>
        <p:nvSpPr>
          <p:cNvPr id="873" name="Google Shape;873;p121"/>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método indexOf() procura pela palavra especificada entre os parênteses e retorna a posição do primeiro caractere da palavra.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Caso tenha contado a posição de cada caractere, deve ter reparado que na verdade o ‘indexOf’ inicia a contagem é 0. Além disso, caso seja informado uma palavra que é encontrada várias vezes no texto, o ‘indexOf’ irá procurar a posição apenas da primeira palavra que ele encontrar.</a:t>
            </a:r>
            <a:endParaRPr/>
          </a:p>
        </p:txBody>
      </p:sp>
      <p:pic>
        <p:nvPicPr>
          <p:cNvPr id="874" name="Google Shape;874;p121"/>
          <p:cNvPicPr preferRelativeResize="0"/>
          <p:nvPr/>
        </p:nvPicPr>
        <p:blipFill>
          <a:blip r:embed="rId3">
            <a:alphaModFix/>
          </a:blip>
          <a:stretch>
            <a:fillRect/>
          </a:stretch>
        </p:blipFill>
        <p:spPr>
          <a:xfrm>
            <a:off x="827475" y="2419400"/>
            <a:ext cx="4395642" cy="304700"/>
          </a:xfrm>
          <a:prstGeom prst="rect">
            <a:avLst/>
          </a:prstGeom>
          <a:noFill/>
          <a:ln>
            <a:noFill/>
          </a:ln>
        </p:spPr>
      </p:pic>
      <p:pic>
        <p:nvPicPr>
          <p:cNvPr id="875" name="Google Shape;875;p121"/>
          <p:cNvPicPr preferRelativeResize="0"/>
          <p:nvPr/>
        </p:nvPicPr>
        <p:blipFill>
          <a:blip r:embed="rId4">
            <a:alphaModFix/>
          </a:blip>
          <a:stretch>
            <a:fillRect/>
          </a:stretch>
        </p:blipFill>
        <p:spPr>
          <a:xfrm>
            <a:off x="5223133" y="2428875"/>
            <a:ext cx="276225" cy="2857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122"/>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pesquisa em cadeias de caracteres: lastIndexOf()</a:t>
            </a:r>
            <a:endParaRPr/>
          </a:p>
        </p:txBody>
      </p:sp>
      <p:sp>
        <p:nvSpPr>
          <p:cNvPr id="881" name="Google Shape;881;p122"/>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Se o método ‘indexOf’ busca sempre a primeira palavra do texto, caso haja mais de uma. O ‘lastIndexOf’ busca a </a:t>
            </a:r>
            <a:r>
              <a:rPr lang="pt-BR" b="1"/>
              <a:t>última</a:t>
            </a:r>
            <a:r>
              <a:rPr lang="pt-BR"/>
              <a:t> palavra do texto que é informada, no caso anterior o ‘encontre’ </a:t>
            </a:r>
            <a:r>
              <a:rPr lang="pt-BR" b="1"/>
              <a:t>começava</a:t>
            </a:r>
            <a:r>
              <a:rPr lang="pt-BR"/>
              <a:t> na posição 11, agora veja em qual ele começa: </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Tanto para o ‘indexOf’ quanto para o ‘lastIndexOf’, irão retornar ‘-1’ caso a palavra informada entre parênteses não seja encontrada no texto: </a:t>
            </a:r>
            <a:endParaRPr/>
          </a:p>
        </p:txBody>
      </p:sp>
      <p:pic>
        <p:nvPicPr>
          <p:cNvPr id="882" name="Google Shape;882;p122"/>
          <p:cNvPicPr preferRelativeResize="0"/>
          <p:nvPr/>
        </p:nvPicPr>
        <p:blipFill>
          <a:blip r:embed="rId3">
            <a:alphaModFix/>
          </a:blip>
          <a:stretch>
            <a:fillRect/>
          </a:stretch>
        </p:blipFill>
        <p:spPr>
          <a:xfrm>
            <a:off x="827475" y="2698850"/>
            <a:ext cx="4624167" cy="304700"/>
          </a:xfrm>
          <a:prstGeom prst="rect">
            <a:avLst/>
          </a:prstGeom>
          <a:noFill/>
          <a:ln>
            <a:noFill/>
          </a:ln>
        </p:spPr>
      </p:pic>
      <p:pic>
        <p:nvPicPr>
          <p:cNvPr id="883" name="Google Shape;883;p122"/>
          <p:cNvPicPr preferRelativeResize="0"/>
          <p:nvPr/>
        </p:nvPicPr>
        <p:blipFill>
          <a:blip r:embed="rId4">
            <a:alphaModFix/>
          </a:blip>
          <a:stretch>
            <a:fillRect/>
          </a:stretch>
        </p:blipFill>
        <p:spPr>
          <a:xfrm>
            <a:off x="5451658" y="2727375"/>
            <a:ext cx="247650" cy="247650"/>
          </a:xfrm>
          <a:prstGeom prst="rect">
            <a:avLst/>
          </a:prstGeom>
          <a:noFill/>
          <a:ln>
            <a:noFill/>
          </a:ln>
        </p:spPr>
      </p:pic>
      <p:pic>
        <p:nvPicPr>
          <p:cNvPr id="884" name="Google Shape;884;p122"/>
          <p:cNvPicPr preferRelativeResize="0"/>
          <p:nvPr/>
        </p:nvPicPr>
        <p:blipFill>
          <a:blip r:embed="rId5">
            <a:alphaModFix/>
          </a:blip>
          <a:stretch>
            <a:fillRect/>
          </a:stretch>
        </p:blipFill>
        <p:spPr>
          <a:xfrm>
            <a:off x="827475" y="4162650"/>
            <a:ext cx="3826756" cy="304700"/>
          </a:xfrm>
          <a:prstGeom prst="rect">
            <a:avLst/>
          </a:prstGeom>
          <a:noFill/>
          <a:ln>
            <a:noFill/>
          </a:ln>
        </p:spPr>
      </p:pic>
      <p:pic>
        <p:nvPicPr>
          <p:cNvPr id="885" name="Google Shape;885;p122"/>
          <p:cNvPicPr preferRelativeResize="0"/>
          <p:nvPr/>
        </p:nvPicPr>
        <p:blipFill>
          <a:blip r:embed="rId6">
            <a:alphaModFix/>
          </a:blip>
          <a:stretch>
            <a:fillRect/>
          </a:stretch>
        </p:blipFill>
        <p:spPr>
          <a:xfrm>
            <a:off x="4654233" y="4186413"/>
            <a:ext cx="257175" cy="2571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23"/>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pesquisa em cadeias de caracteres: lastIndexOf()</a:t>
            </a:r>
            <a:endParaRPr/>
          </a:p>
        </p:txBody>
      </p:sp>
      <p:sp>
        <p:nvSpPr>
          <p:cNvPr id="891" name="Google Shape;891;p123"/>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Tanto ele quanto o ‘indexOf’ aceitam um segundo parâmetro, no caso sendo para informada de onde podem começar a procurar.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O mesmo irá acontecer com o ‘lastIndexOf’, a diferença é que ele começa a procurar de trás para frente.</a:t>
            </a:r>
            <a:endParaRPr/>
          </a:p>
        </p:txBody>
      </p:sp>
      <p:pic>
        <p:nvPicPr>
          <p:cNvPr id="892" name="Google Shape;892;p123"/>
          <p:cNvPicPr preferRelativeResize="0"/>
          <p:nvPr/>
        </p:nvPicPr>
        <p:blipFill>
          <a:blip r:embed="rId3">
            <a:alphaModFix/>
          </a:blip>
          <a:stretch>
            <a:fillRect/>
          </a:stretch>
        </p:blipFill>
        <p:spPr>
          <a:xfrm>
            <a:off x="827475" y="2419400"/>
            <a:ext cx="4511380" cy="304700"/>
          </a:xfrm>
          <a:prstGeom prst="rect">
            <a:avLst/>
          </a:prstGeom>
          <a:noFill/>
          <a:ln>
            <a:noFill/>
          </a:ln>
        </p:spPr>
      </p:pic>
      <p:pic>
        <p:nvPicPr>
          <p:cNvPr id="893" name="Google Shape;893;p123"/>
          <p:cNvPicPr preferRelativeResize="0"/>
          <p:nvPr/>
        </p:nvPicPr>
        <p:blipFill>
          <a:blip r:embed="rId4">
            <a:alphaModFix/>
          </a:blip>
          <a:stretch>
            <a:fillRect/>
          </a:stretch>
        </p:blipFill>
        <p:spPr>
          <a:xfrm>
            <a:off x="5338858" y="2452688"/>
            <a:ext cx="257175" cy="2381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124"/>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pesquisa em cadeias de caracteres: search()</a:t>
            </a:r>
            <a:endParaRPr/>
          </a:p>
        </p:txBody>
      </p:sp>
      <p:sp>
        <p:nvSpPr>
          <p:cNvPr id="899" name="Google Shape;899;p124"/>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Similar ao método ‘indexOf’, o search pode procurar a posição em que a palavra informada começa.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Porém, há algumas diferenças entre o ‘indexOf’ e o ‘search’. Sendo elas:</a:t>
            </a:r>
            <a:endParaRPr/>
          </a:p>
          <a:p>
            <a:pPr marL="457200" lvl="0" indent="-298450" algn="l" rtl="0">
              <a:spcBef>
                <a:spcPts val="800"/>
              </a:spcBef>
              <a:spcAft>
                <a:spcPts val="0"/>
              </a:spcAft>
              <a:buSzPts val="1100"/>
              <a:buChar char="►"/>
            </a:pPr>
            <a:r>
              <a:rPr lang="pt-BR"/>
              <a:t>‘search’ não é forte o bastante para receber o segundo parâmetro.</a:t>
            </a:r>
            <a:endParaRPr/>
          </a:p>
          <a:p>
            <a:pPr marL="457200" lvl="0" indent="-298450" algn="l" rtl="0">
              <a:spcBef>
                <a:spcPts val="0"/>
              </a:spcBef>
              <a:spcAft>
                <a:spcPts val="0"/>
              </a:spcAft>
              <a:buSzPts val="1100"/>
              <a:buChar char="►"/>
            </a:pPr>
            <a:r>
              <a:rPr lang="pt-BR"/>
              <a:t>‘indexOf’ não consegue procurar uma palavra dentro de expressão regular como o search ( dentro de / ao invés de aspas).</a:t>
            </a:r>
            <a:endParaRPr/>
          </a:p>
        </p:txBody>
      </p:sp>
      <p:pic>
        <p:nvPicPr>
          <p:cNvPr id="900" name="Google Shape;900;p124"/>
          <p:cNvPicPr preferRelativeResize="0"/>
          <p:nvPr/>
        </p:nvPicPr>
        <p:blipFill>
          <a:blip r:embed="rId3">
            <a:alphaModFix/>
          </a:blip>
          <a:stretch>
            <a:fillRect/>
          </a:stretch>
        </p:blipFill>
        <p:spPr>
          <a:xfrm>
            <a:off x="827475" y="2336225"/>
            <a:ext cx="3822305" cy="304700"/>
          </a:xfrm>
          <a:prstGeom prst="rect">
            <a:avLst/>
          </a:prstGeom>
          <a:noFill/>
          <a:ln>
            <a:noFill/>
          </a:ln>
        </p:spPr>
      </p:pic>
      <p:pic>
        <p:nvPicPr>
          <p:cNvPr id="901" name="Google Shape;901;p124"/>
          <p:cNvPicPr preferRelativeResize="0"/>
          <p:nvPr/>
        </p:nvPicPr>
        <p:blipFill>
          <a:blip r:embed="rId4">
            <a:alphaModFix/>
          </a:blip>
          <a:stretch>
            <a:fillRect/>
          </a:stretch>
        </p:blipFill>
        <p:spPr>
          <a:xfrm>
            <a:off x="4649783" y="2369513"/>
            <a:ext cx="219075" cy="2381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25"/>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Métodos de pesquisa em cadeias de caracteres: includes()</a:t>
            </a:r>
            <a:endParaRPr/>
          </a:p>
        </p:txBody>
      </p:sp>
      <p:sp>
        <p:nvSpPr>
          <p:cNvPr id="907" name="Google Shape;907;p125"/>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Este método retorna ‘true’ (verdadeiro) se a palavra informada estiver no texto. Logo, ele retorna ‘false’ caso a palavra não seja encontrada. Por exemplo:</a:t>
            </a:r>
            <a:endParaRPr/>
          </a:p>
          <a:p>
            <a:pPr marL="0" lvl="0" indent="0" algn="l" rtl="0">
              <a:spcBef>
                <a:spcPts val="800"/>
              </a:spcBef>
              <a:spcAft>
                <a:spcPts val="0"/>
              </a:spcAft>
              <a:buNone/>
            </a:pPr>
            <a:endParaRPr/>
          </a:p>
          <a:p>
            <a:pPr marL="0" lvl="0" indent="0" algn="l" rtl="0">
              <a:spcBef>
                <a:spcPts val="800"/>
              </a:spcBef>
              <a:spcAft>
                <a:spcPts val="0"/>
              </a:spcAft>
              <a:buNone/>
            </a:pPr>
            <a:r>
              <a:rPr lang="pt-BR"/>
              <a:t>Ele também pode receber um segundo parâmetro, indicando em que posição ele irá começar a busca. Por exemplo:</a:t>
            </a:r>
            <a:endParaRPr/>
          </a:p>
          <a:p>
            <a:pPr marL="0" lvl="0" indent="0" algn="l" rtl="0">
              <a:spcBef>
                <a:spcPts val="800"/>
              </a:spcBef>
              <a:spcAft>
                <a:spcPts val="0"/>
              </a:spcAft>
              <a:buNone/>
            </a:pPr>
            <a:endParaRPr/>
          </a:p>
          <a:p>
            <a:pPr marL="0" lvl="0" indent="0" algn="l" rtl="0">
              <a:spcBef>
                <a:spcPts val="800"/>
              </a:spcBef>
              <a:spcAft>
                <a:spcPts val="0"/>
              </a:spcAft>
              <a:buNone/>
            </a:pPr>
            <a:r>
              <a:rPr lang="pt-BR"/>
              <a:t>Nesse caso, ele retornou o valor ‘falso’ porque a palavra mar não está depois da 20º posição.</a:t>
            </a:r>
            <a:endParaRPr/>
          </a:p>
          <a:p>
            <a:pPr marL="0" lvl="0" indent="0" algn="l" rtl="0">
              <a:spcBef>
                <a:spcPts val="800"/>
              </a:spcBef>
              <a:spcAft>
                <a:spcPts val="0"/>
              </a:spcAft>
              <a:buNone/>
            </a:pPr>
            <a:r>
              <a:rPr lang="pt-BR" b="1"/>
              <a:t>OBS:</a:t>
            </a:r>
            <a:r>
              <a:rPr lang="pt-BR"/>
              <a:t> O ‘includes’ não é suportado pelo internet explorer.</a:t>
            </a:r>
            <a:endParaRPr/>
          </a:p>
        </p:txBody>
      </p:sp>
      <p:pic>
        <p:nvPicPr>
          <p:cNvPr id="908" name="Google Shape;908;p125"/>
          <p:cNvPicPr preferRelativeResize="0"/>
          <p:nvPr/>
        </p:nvPicPr>
        <p:blipFill>
          <a:blip r:embed="rId3">
            <a:alphaModFix/>
          </a:blip>
          <a:stretch>
            <a:fillRect/>
          </a:stretch>
        </p:blipFill>
        <p:spPr>
          <a:xfrm>
            <a:off x="828975" y="2343250"/>
            <a:ext cx="3862167" cy="304700"/>
          </a:xfrm>
          <a:prstGeom prst="rect">
            <a:avLst/>
          </a:prstGeom>
          <a:noFill/>
          <a:ln>
            <a:noFill/>
          </a:ln>
        </p:spPr>
      </p:pic>
      <p:pic>
        <p:nvPicPr>
          <p:cNvPr id="909" name="Google Shape;909;p125"/>
          <p:cNvPicPr preferRelativeResize="0"/>
          <p:nvPr/>
        </p:nvPicPr>
        <p:blipFill>
          <a:blip r:embed="rId4">
            <a:alphaModFix/>
          </a:blip>
          <a:stretch>
            <a:fillRect/>
          </a:stretch>
        </p:blipFill>
        <p:spPr>
          <a:xfrm>
            <a:off x="4691158" y="2381300"/>
            <a:ext cx="342900" cy="228600"/>
          </a:xfrm>
          <a:prstGeom prst="rect">
            <a:avLst/>
          </a:prstGeom>
          <a:noFill/>
          <a:ln>
            <a:noFill/>
          </a:ln>
        </p:spPr>
      </p:pic>
      <p:pic>
        <p:nvPicPr>
          <p:cNvPr id="910" name="Google Shape;910;p125"/>
          <p:cNvPicPr preferRelativeResize="0"/>
          <p:nvPr/>
        </p:nvPicPr>
        <p:blipFill>
          <a:blip r:embed="rId5">
            <a:alphaModFix/>
          </a:blip>
          <a:stretch>
            <a:fillRect/>
          </a:stretch>
        </p:blipFill>
        <p:spPr>
          <a:xfrm>
            <a:off x="827475" y="3208400"/>
            <a:ext cx="4208086" cy="304700"/>
          </a:xfrm>
          <a:prstGeom prst="rect">
            <a:avLst/>
          </a:prstGeom>
          <a:noFill/>
          <a:ln>
            <a:noFill/>
          </a:ln>
        </p:spPr>
      </p:pic>
      <p:pic>
        <p:nvPicPr>
          <p:cNvPr id="911" name="Google Shape;911;p125"/>
          <p:cNvPicPr preferRelativeResize="0"/>
          <p:nvPr/>
        </p:nvPicPr>
        <p:blipFill>
          <a:blip r:embed="rId6">
            <a:alphaModFix/>
          </a:blip>
          <a:stretch>
            <a:fillRect/>
          </a:stretch>
        </p:blipFill>
        <p:spPr>
          <a:xfrm>
            <a:off x="5035558" y="3251213"/>
            <a:ext cx="400050" cy="2190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26"/>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Método de pesquisa de cadeias de caractere: startsWith()</a:t>
            </a:r>
            <a:endParaRPr/>
          </a:p>
        </p:txBody>
      </p:sp>
      <p:sp>
        <p:nvSpPr>
          <p:cNvPr id="917" name="Google Shape;917;p126"/>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O método ‘startsWith’ serve para verificar se a primeira palavra do texto começa com a palavra informada. Por exemplo:</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a:t>Ele também aceita um segundo valor para especificar onde ele vai começar a verificar.</a:t>
            </a:r>
            <a:endParaRPr/>
          </a:p>
          <a:p>
            <a:pPr marL="0" lvl="0" indent="0" algn="l" rtl="0">
              <a:spcBef>
                <a:spcPts val="800"/>
              </a:spcBef>
              <a:spcAft>
                <a:spcPts val="0"/>
              </a:spcAft>
              <a:buNone/>
            </a:pPr>
            <a:r>
              <a:rPr lang="pt-BR"/>
              <a:t>O método ‘endsWith’ serve da mesma forma, tendo como diferença que ele verifica qual é a última palavra do texto.</a:t>
            </a:r>
            <a:endParaRPr/>
          </a:p>
          <a:p>
            <a:pPr marL="0" lvl="0" indent="0" algn="l" rtl="0">
              <a:spcBef>
                <a:spcPts val="800"/>
              </a:spcBef>
              <a:spcAft>
                <a:spcPts val="0"/>
              </a:spcAft>
              <a:buNone/>
            </a:pPr>
            <a:r>
              <a:rPr lang="pt-BR" b="1"/>
              <a:t>OBS: </a:t>
            </a:r>
            <a:r>
              <a:rPr lang="pt-BR"/>
              <a:t>Ambos não são suportados no internet explorer.</a:t>
            </a:r>
            <a:endParaRPr/>
          </a:p>
        </p:txBody>
      </p:sp>
      <p:pic>
        <p:nvPicPr>
          <p:cNvPr id="918" name="Google Shape;918;p126"/>
          <p:cNvPicPr preferRelativeResize="0"/>
          <p:nvPr/>
        </p:nvPicPr>
        <p:blipFill>
          <a:blip r:embed="rId3">
            <a:alphaModFix/>
          </a:blip>
          <a:stretch>
            <a:fillRect/>
          </a:stretch>
        </p:blipFill>
        <p:spPr>
          <a:xfrm>
            <a:off x="827475" y="2267050"/>
            <a:ext cx="4730803" cy="304700"/>
          </a:xfrm>
          <a:prstGeom prst="rect">
            <a:avLst/>
          </a:prstGeom>
          <a:noFill/>
          <a:ln>
            <a:noFill/>
          </a:ln>
        </p:spPr>
      </p:pic>
      <p:pic>
        <p:nvPicPr>
          <p:cNvPr id="919" name="Google Shape;919;p126"/>
          <p:cNvPicPr preferRelativeResize="0"/>
          <p:nvPr/>
        </p:nvPicPr>
        <p:blipFill>
          <a:blip r:embed="rId4">
            <a:alphaModFix/>
          </a:blip>
          <a:stretch>
            <a:fillRect/>
          </a:stretch>
        </p:blipFill>
        <p:spPr>
          <a:xfrm>
            <a:off x="5558283" y="2290813"/>
            <a:ext cx="314325" cy="2571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27"/>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Literais de modelo no Javascript</a:t>
            </a:r>
            <a:endParaRPr/>
          </a:p>
        </p:txBody>
      </p:sp>
      <p:sp>
        <p:nvSpPr>
          <p:cNvPr id="925" name="Google Shape;925;p127"/>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lnSpcReduction="10000"/>
          </a:bodyPr>
          <a:lstStyle/>
          <a:p>
            <a:pPr marL="0" lvl="0" indent="0" algn="l" rtl="0">
              <a:spcBef>
                <a:spcPts val="800"/>
              </a:spcBef>
              <a:spcAft>
                <a:spcPts val="0"/>
              </a:spcAft>
              <a:buNone/>
            </a:pPr>
            <a:r>
              <a:rPr lang="pt-BR"/>
              <a:t>Literal de modelo é uma versão alternativa da cadeia de caracteres, pois ele também é do tipo string, sua principal diferença é que seus caracteres estão encobertos com crase ( ` ` ). Ele possui alguns sinônimos, como:</a:t>
            </a:r>
            <a:endParaRPr/>
          </a:p>
          <a:p>
            <a:pPr marL="457200" lvl="0" indent="-298450" algn="l" rtl="0">
              <a:spcBef>
                <a:spcPts val="800"/>
              </a:spcBef>
              <a:spcAft>
                <a:spcPts val="0"/>
              </a:spcAft>
              <a:buSzPts val="1100"/>
              <a:buChar char="►"/>
            </a:pPr>
            <a:r>
              <a:rPr lang="pt-BR"/>
              <a:t>Literais de modelo</a:t>
            </a:r>
            <a:endParaRPr/>
          </a:p>
          <a:p>
            <a:pPr marL="457200" lvl="0" indent="-298450" algn="l" rtl="0">
              <a:spcBef>
                <a:spcPts val="0"/>
              </a:spcBef>
              <a:spcAft>
                <a:spcPts val="0"/>
              </a:spcAft>
              <a:buSzPts val="1100"/>
              <a:buChar char="►"/>
            </a:pPr>
            <a:r>
              <a:rPr lang="pt-BR"/>
              <a:t>Cadeias de caracteres de modelo</a:t>
            </a:r>
            <a:endParaRPr/>
          </a:p>
          <a:p>
            <a:pPr marL="457200" lvl="0" indent="-298450" algn="l" rtl="0">
              <a:spcBef>
                <a:spcPts val="0"/>
              </a:spcBef>
              <a:spcAft>
                <a:spcPts val="0"/>
              </a:spcAft>
              <a:buSzPts val="1100"/>
              <a:buChar char="►"/>
            </a:pPr>
            <a:r>
              <a:rPr lang="pt-BR"/>
              <a:t>Modelos de cadeia de caracteres</a:t>
            </a:r>
            <a:endParaRPr/>
          </a:p>
          <a:p>
            <a:pPr marL="0" lvl="0" indent="0" algn="l" rtl="0">
              <a:spcBef>
                <a:spcPts val="800"/>
              </a:spcBef>
              <a:spcAft>
                <a:spcPts val="0"/>
              </a:spcAft>
              <a:buNone/>
            </a:pPr>
            <a:r>
              <a:rPr lang="pt-BR"/>
              <a:t>Veja um exemplo de sua sintaxe:</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pt-BR" b="1"/>
              <a:t>OBS:</a:t>
            </a:r>
            <a:r>
              <a:rPr lang="pt-BR"/>
              <a:t> Dentro dele é possível usar os dois tipos de aspas também.</a:t>
            </a:r>
            <a:endParaRPr/>
          </a:p>
        </p:txBody>
      </p:sp>
      <p:pic>
        <p:nvPicPr>
          <p:cNvPr id="926" name="Google Shape;926;p127"/>
          <p:cNvPicPr preferRelativeResize="0"/>
          <p:nvPr/>
        </p:nvPicPr>
        <p:blipFill>
          <a:blip r:embed="rId3">
            <a:alphaModFix/>
          </a:blip>
          <a:stretch>
            <a:fillRect/>
          </a:stretch>
        </p:blipFill>
        <p:spPr>
          <a:xfrm>
            <a:off x="2994113" y="3800050"/>
            <a:ext cx="2376830" cy="3047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28"/>
          <p:cNvSpPr txBox="1">
            <a:spLocks noGrp="1"/>
          </p:cNvSpPr>
          <p:nvPr>
            <p:ph type="title"/>
          </p:nvPr>
        </p:nvSpPr>
        <p:spPr>
          <a:xfrm>
            <a:off x="484583" y="339539"/>
            <a:ext cx="7053600" cy="1050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pt-BR"/>
              <a:t>Literais de modelo no Javascript</a:t>
            </a:r>
            <a:endParaRPr/>
          </a:p>
        </p:txBody>
      </p:sp>
      <p:sp>
        <p:nvSpPr>
          <p:cNvPr id="932" name="Google Shape;932;p128"/>
          <p:cNvSpPr txBox="1">
            <a:spLocks noGrp="1"/>
          </p:cNvSpPr>
          <p:nvPr>
            <p:ph type="body" idx="1"/>
          </p:nvPr>
        </p:nvSpPr>
        <p:spPr>
          <a:xfrm>
            <a:off x="827484" y="1539689"/>
            <a:ext cx="6710100" cy="3146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pt-BR"/>
              <a:t>Ele possui algumas vantagens, por exemplo o fato de que ele é uma cadeia de caracteres multi-linhas, ao contrário das aspas normais que precisam usar a barra invertida para poderem quebrar a linha. Exemplo de um literal multi-linha.</a:t>
            </a:r>
            <a:endParaRPr/>
          </a:p>
        </p:txBody>
      </p:sp>
      <p:pic>
        <p:nvPicPr>
          <p:cNvPr id="933" name="Google Shape;933;p128"/>
          <p:cNvPicPr preferRelativeResize="0"/>
          <p:nvPr/>
        </p:nvPicPr>
        <p:blipFill>
          <a:blip r:embed="rId3">
            <a:alphaModFix/>
          </a:blip>
          <a:stretch>
            <a:fillRect/>
          </a:stretch>
        </p:blipFill>
        <p:spPr>
          <a:xfrm>
            <a:off x="2172750" y="2738800"/>
            <a:ext cx="4019550" cy="1657350"/>
          </a:xfrm>
          <a:prstGeom prst="rect">
            <a:avLst/>
          </a:prstGeom>
          <a:noFill/>
          <a:ln>
            <a:noFill/>
          </a:ln>
        </p:spPr>
      </p:pic>
      <p:pic>
        <p:nvPicPr>
          <p:cNvPr id="934" name="Google Shape;934;p128"/>
          <p:cNvPicPr preferRelativeResize="0"/>
          <p:nvPr/>
        </p:nvPicPr>
        <p:blipFill>
          <a:blip r:embed="rId4">
            <a:alphaModFix/>
          </a:blip>
          <a:stretch>
            <a:fillRect/>
          </a:stretch>
        </p:blipFill>
        <p:spPr>
          <a:xfrm>
            <a:off x="2172750" y="4396155"/>
            <a:ext cx="4019550" cy="29024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Íon">
  <a:themeElements>
    <a:clrScheme name="Personalizada 1">
      <a:dk1>
        <a:srgbClr val="1E5155"/>
      </a:dk1>
      <a:lt1>
        <a:srgbClr val="FFFFFF"/>
      </a:lt1>
      <a:dk2>
        <a:srgbClr val="1E5155"/>
      </a:dk2>
      <a:lt2>
        <a:srgbClr val="EBEBEB"/>
      </a:lt2>
      <a:accent1>
        <a:srgbClr val="B01513"/>
      </a:accent1>
      <a:accent2>
        <a:srgbClr val="EA6312"/>
      </a:accent2>
      <a:accent3>
        <a:srgbClr val="FFFF00"/>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b8369eb-e542-4456-81bf-fd2da7dd871a">
      <Terms xmlns="http://schemas.microsoft.com/office/infopath/2007/PartnerControls"/>
    </lcf76f155ced4ddcb4097134ff3c332f>
    <TaxCatchAll xmlns="46fc4d61-5f2b-4a30-a028-decd34d5b5e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5A355AB5AD04B742B70CA5001883BFF1" ma:contentTypeVersion="12" ma:contentTypeDescription="Crie um novo documento." ma:contentTypeScope="" ma:versionID="1bfc80640e9229f603cc09e432f90493">
  <xsd:schema xmlns:xsd="http://www.w3.org/2001/XMLSchema" xmlns:xs="http://www.w3.org/2001/XMLSchema" xmlns:p="http://schemas.microsoft.com/office/2006/metadata/properties" xmlns:ns2="46fc4d61-5f2b-4a30-a028-decd34d5b5e8" xmlns:ns3="3b8369eb-e542-4456-81bf-fd2da7dd871a" targetNamespace="http://schemas.microsoft.com/office/2006/metadata/properties" ma:root="true" ma:fieldsID="94e846e6f407202db858e2f849eb7b69" ns2:_="" ns3:_="">
    <xsd:import namespace="46fc4d61-5f2b-4a30-a028-decd34d5b5e8"/>
    <xsd:import namespace="3b8369eb-e542-4456-81bf-fd2da7dd871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lcf76f155ced4ddcb4097134ff3c332f" minOccurs="0"/>
                <xsd:element ref="ns2:TaxCatchAll"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fc4d61-5f2b-4a30-a028-decd34d5b5e8" elementFormDefault="qualified">
    <xsd:import namespace="http://schemas.microsoft.com/office/2006/documentManagement/types"/>
    <xsd:import namespace="http://schemas.microsoft.com/office/infopath/2007/PartnerControls"/>
    <xsd:element name="SharedWithUsers" ma:index="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hes de Compartilhado Com" ma:internalName="SharedWithDetails" ma:readOnly="true">
      <xsd:simpleType>
        <xsd:restriction base="dms:Note">
          <xsd:maxLength value="255"/>
        </xsd:restriction>
      </xsd:simpleType>
    </xsd:element>
    <xsd:element name="TaxCatchAll" ma:index="16" nillable="true" ma:displayName="Taxonomy Catch All Column" ma:hidden="true" ma:list="{22f2f756-d449-4ac0-b405-311dfe2ce4e5}" ma:internalName="TaxCatchAll" ma:showField="CatchAllData" ma:web="46fc4d61-5f2b-4a30-a028-decd34d5b5e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b8369eb-e542-4456-81bf-fd2da7dd871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Marcações de imagem" ma:readOnly="false" ma:fieldId="{5cf76f15-5ced-4ddc-b409-7134ff3c332f}" ma:taxonomyMulti="true" ma:sspId="8bee0d7d-e0dd-4976-8ad4-cb0783d2a537"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BBAF89-59ED-49FB-9EB2-C4C7D51A87CE}">
  <ds:schemaRefs>
    <ds:schemaRef ds:uri="http://schemas.microsoft.com/office/2006/metadata/properties"/>
    <ds:schemaRef ds:uri="http://schemas.microsoft.com/office/infopath/2007/PartnerControls"/>
    <ds:schemaRef ds:uri="3b8369eb-e542-4456-81bf-fd2da7dd871a"/>
    <ds:schemaRef ds:uri="46fc4d61-5f2b-4a30-a028-decd34d5b5e8"/>
  </ds:schemaRefs>
</ds:datastoreItem>
</file>

<file path=customXml/itemProps2.xml><?xml version="1.0" encoding="utf-8"?>
<ds:datastoreItem xmlns:ds="http://schemas.openxmlformats.org/officeDocument/2006/customXml" ds:itemID="{13FC8EC2-7087-48CC-A274-D959CBC5CE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fc4d61-5f2b-4a30-a028-decd34d5b5e8"/>
    <ds:schemaRef ds:uri="3b8369eb-e542-4456-81bf-fd2da7dd87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4C618C3-D218-4522-975E-542540FA60F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18971</Words>
  <Application>Microsoft Office PowerPoint</Application>
  <PresentationFormat>Apresentação na tela (16:9)</PresentationFormat>
  <Paragraphs>1547</Paragraphs>
  <Slides>302</Slides>
  <Notes>301</Notes>
  <HiddenSlides>0</HiddenSlides>
  <MMClips>0</MMClips>
  <ScaleCrop>false</ScaleCrop>
  <HeadingPairs>
    <vt:vector size="4" baseType="variant">
      <vt:variant>
        <vt:lpstr>Tema</vt:lpstr>
      </vt:variant>
      <vt:variant>
        <vt:i4>2</vt:i4>
      </vt:variant>
      <vt:variant>
        <vt:lpstr>Títulos de slides</vt:lpstr>
      </vt:variant>
      <vt:variant>
        <vt:i4>302</vt:i4>
      </vt:variant>
    </vt:vector>
  </HeadingPairs>
  <TitlesOfParts>
    <vt:vector size="304" baseType="lpstr">
      <vt:lpstr>Simple Light</vt:lpstr>
      <vt:lpstr>Íon</vt:lpstr>
      <vt:lpstr>Linguagem de programação: Javascript </vt:lpstr>
      <vt:lpstr>Por que aprender Javascript?</vt:lpstr>
      <vt:lpstr>Métodos de utilização do Javascript no seu código</vt:lpstr>
      <vt:lpstr>Vantagens de se usar o Javascript Externo:</vt:lpstr>
      <vt:lpstr>Formas de saída no Javascript</vt:lpstr>
      <vt:lpstr>Formas de saída no Javascript</vt:lpstr>
      <vt:lpstr>Impressão de página no Javascript</vt:lpstr>
      <vt:lpstr>Instruções no Javascript</vt:lpstr>
      <vt:lpstr>Instruções no Javascript</vt:lpstr>
      <vt:lpstr>Instruções no Javascript</vt:lpstr>
      <vt:lpstr>Instruções no Javascript</vt:lpstr>
      <vt:lpstr>Instruções no Javascript</vt:lpstr>
      <vt:lpstr>Palavras-Chave no Javascript</vt:lpstr>
      <vt:lpstr>Sintaxe no Javascript</vt:lpstr>
      <vt:lpstr>Sintaxe no Javascript: valores</vt:lpstr>
      <vt:lpstr>Sintaxe no Javascript: variáveis</vt:lpstr>
      <vt:lpstr>Sintaxe no Javascript: variáveis</vt:lpstr>
      <vt:lpstr>Sintaxe no Javascript: operadores</vt:lpstr>
      <vt:lpstr>Sintaxe no Javascript: concatenação</vt:lpstr>
      <vt:lpstr>Sintaxe no Javascript: comentários</vt:lpstr>
      <vt:lpstr>Sintaxe no Javascript: case sensitive</vt:lpstr>
      <vt:lpstr>Variáveis no Javascript</vt:lpstr>
      <vt:lpstr>Variáveis no Javascript: palavras-chave</vt:lpstr>
      <vt:lpstr>Variáveis no Javascript: var</vt:lpstr>
      <vt:lpstr>Variáveis no Javascript: let</vt:lpstr>
      <vt:lpstr>Variáveis no Javascript: const</vt:lpstr>
      <vt:lpstr>Variáveis no Javascript: variável indefinida</vt:lpstr>
      <vt:lpstr>Variáveis no Javascript: exibindo elas</vt:lpstr>
      <vt:lpstr>Variáveis no Javascript: multi-declaração</vt:lpstr>
      <vt:lpstr>Concatenando textos com números</vt:lpstr>
      <vt:lpstr>Operadores no Javascript:</vt:lpstr>
      <vt:lpstr>Operadores no Javascript: aritméticos </vt:lpstr>
      <vt:lpstr>Incremento e decremento no Javascript</vt:lpstr>
      <vt:lpstr>Incremento e decremento na prática.</vt:lpstr>
      <vt:lpstr>Operadores no Javascript: atribuição</vt:lpstr>
      <vt:lpstr>Operadores no Javascript: comparação</vt:lpstr>
      <vt:lpstr>Operadores no Javascript: operador igual ( == )</vt:lpstr>
      <vt:lpstr>Operadores no Javascript: operador idêntico ( === )</vt:lpstr>
      <vt:lpstr>Operadores no Javascript: operador diferente ( != )</vt:lpstr>
      <vt:lpstr>Operadores no Javascript: operador Não é idêntico ( !== )</vt:lpstr>
      <vt:lpstr>Operadores no Javascript: operador maior que ( &gt; )</vt:lpstr>
      <vt:lpstr>Operadores no Javascript: operador menor que ( &lt; )</vt:lpstr>
      <vt:lpstr>Operadores no Javascript: operador maior ou igual ( &gt;= )</vt:lpstr>
      <vt:lpstr>Operadores no Javascript: operador menor ou igual ( &lt;= ) </vt:lpstr>
      <vt:lpstr>Operadores no Javascript: operadores lógicos</vt:lpstr>
      <vt:lpstr>Tipos de dados no Javascript</vt:lpstr>
      <vt:lpstr>Tipos de dados no Javascript: string</vt:lpstr>
      <vt:lpstr>Tipos de dados no Javascript: number</vt:lpstr>
      <vt:lpstr>Soma e concatenação no Javascript:</vt:lpstr>
      <vt:lpstr>Tipos de dados no Javascript: BigInt</vt:lpstr>
      <vt:lpstr>Tipos de dados no Javascript: boolean</vt:lpstr>
      <vt:lpstr>Tipos de dados no Javascript: array</vt:lpstr>
      <vt:lpstr>Tipos de dados no Javascript: object</vt:lpstr>
      <vt:lpstr>Tipos de dados no Javascript: indefinidos</vt:lpstr>
      <vt:lpstr>Tipos de dados no Javascript: falso indefinido</vt:lpstr>
      <vt:lpstr>Funções no Javascript</vt:lpstr>
      <vt:lpstr>Funções no Javascript: parâmetros</vt:lpstr>
      <vt:lpstr>Funções no Javascript: chamando função</vt:lpstr>
      <vt:lpstr>Funções no Javascript: return</vt:lpstr>
      <vt:lpstr>Funções no Javascript: por que usar funções?</vt:lpstr>
      <vt:lpstr>Funções no Javascript: sem parênteses</vt:lpstr>
      <vt:lpstr>Funções no Javascript: variáveis</vt:lpstr>
      <vt:lpstr>Funções no Javascript: variáveis locais</vt:lpstr>
      <vt:lpstr>Objetos no Javascript</vt:lpstr>
      <vt:lpstr>Objetos no Javascript</vt:lpstr>
      <vt:lpstr>Objetos no Javascript: acessando propriedades</vt:lpstr>
      <vt:lpstr>Objetos no Javascript: métodos</vt:lpstr>
      <vt:lpstr>Eventos no Javascript</vt:lpstr>
      <vt:lpstr>Eventos no Javascript: exemplos</vt:lpstr>
      <vt:lpstr>Eventos no Javascript: eventos comuns</vt:lpstr>
      <vt:lpstr>String no Javascript:</vt:lpstr>
      <vt:lpstr>String no Javascript: uso da barra invertida</vt:lpstr>
      <vt:lpstr>String no Javascript: alguns códigos que usam barra invertida</vt:lpstr>
      <vt:lpstr>String no Javascript: quebra de linha nos textos</vt:lpstr>
      <vt:lpstr>String no Javascript: quebra de linha nos textos</vt:lpstr>
      <vt:lpstr>Métodos de string no Javascript</vt:lpstr>
      <vt:lpstr>Métodos de string no Javascript: length</vt:lpstr>
      <vt:lpstr>Métodos de string no Javascript: slice()</vt:lpstr>
      <vt:lpstr>Métodos de string no Javascript:  slice()</vt:lpstr>
      <vt:lpstr>Métodos de string no Javascript: slice()</vt:lpstr>
      <vt:lpstr>Métodos de string no Javascript: substring()</vt:lpstr>
      <vt:lpstr>Métodos de string no Javascript: substr()</vt:lpstr>
      <vt:lpstr>Métodos de string no Javascript: replace()</vt:lpstr>
      <vt:lpstr>Métodos de string no Javascript: replace()</vt:lpstr>
      <vt:lpstr>Métodos de string no Javascript: replace()</vt:lpstr>
      <vt:lpstr>Métodos de string no Javascript: replaceAll()</vt:lpstr>
      <vt:lpstr>Métodos de string no Javascript: toUpperCase() e toLowerCase()</vt:lpstr>
      <vt:lpstr>Métodos de string no Javascript: concat()</vt:lpstr>
      <vt:lpstr>Apresentação do PowerPoint</vt:lpstr>
      <vt:lpstr> Métodos de string no Javascript: padStart() e padEnd()</vt:lpstr>
      <vt:lpstr>Métodos de String no Javascript: charAt() </vt:lpstr>
      <vt:lpstr>Métodos de pesquisa em cadeias de caracteres: indexOf()</vt:lpstr>
      <vt:lpstr>Métodos de pesquisa em cadeias de caracteres: lastIndexOf()</vt:lpstr>
      <vt:lpstr>Métodos de pesquisa em cadeias de caracteres: lastIndexOf()</vt:lpstr>
      <vt:lpstr>Métodos de pesquisa em cadeias de caracteres: search()</vt:lpstr>
      <vt:lpstr>Métodos de pesquisa em cadeias de caracteres: includes()</vt:lpstr>
      <vt:lpstr>Método de pesquisa de cadeias de caractere: startsWith()</vt:lpstr>
      <vt:lpstr>Literais de modelo no Javascript</vt:lpstr>
      <vt:lpstr>Literais de modelo no Javascript</vt:lpstr>
      <vt:lpstr>Literais de modelo no Javascript: variáveis</vt:lpstr>
      <vt:lpstr>Literais de modelo no Javascript: operações</vt:lpstr>
      <vt:lpstr>Números no Javascript</vt:lpstr>
      <vt:lpstr>Números no Javascript: operação com float</vt:lpstr>
      <vt:lpstr>Números no Javascript: operações</vt:lpstr>
      <vt:lpstr>Números no Javascript: Not a Number (NaN)</vt:lpstr>
      <vt:lpstr>Números no Javascript: not a number (NaN)</vt:lpstr>
      <vt:lpstr>Números no Javascript: infinity</vt:lpstr>
      <vt:lpstr>Números no Javascript: isInteger()</vt:lpstr>
      <vt:lpstr>Números no Javascript: isSafeInteger()</vt:lpstr>
      <vt:lpstr>BigInt no Javascript</vt:lpstr>
      <vt:lpstr>BigInt no Javascript</vt:lpstr>
      <vt:lpstr>Métodos de number no Javascript: alguns métodos</vt:lpstr>
      <vt:lpstr>Métodos de number no Javascript: toFixed()</vt:lpstr>
      <vt:lpstr>Métodos de number no Javascript: toPrecision()</vt:lpstr>
      <vt:lpstr>Métodos de conversão: convertendo dados para números</vt:lpstr>
      <vt:lpstr>Propriedades do number em Javascript:</vt:lpstr>
      <vt:lpstr>Propriedades do number em Javascript: sintaxe</vt:lpstr>
      <vt:lpstr>Arrays no Javascript</vt:lpstr>
      <vt:lpstr>Arrays no Javascript: Por que usar arrays?</vt:lpstr>
      <vt:lpstr>Arrays no Javascript: sintaxe</vt:lpstr>
      <vt:lpstr>Arrays no Javascript: alterando apenas um item</vt:lpstr>
      <vt:lpstr>Arrays no Javascript: length</vt:lpstr>
      <vt:lpstr>Arrays no Javascript: push()</vt:lpstr>
      <vt:lpstr>Arrays no Javascript: adicionando valores com length</vt:lpstr>
      <vt:lpstr>Arrays no Javascript: isArray()</vt:lpstr>
      <vt:lpstr>Métodos para arrays no Javascript: toString()</vt:lpstr>
      <vt:lpstr>Métodos para arrays no Javascript: join()</vt:lpstr>
      <vt:lpstr>Métodos para arrays no Javascript: push() e pop()</vt:lpstr>
      <vt:lpstr>Métodos para arrays no Javascript: shift()</vt:lpstr>
      <vt:lpstr>Métodos para arrays no Javascript: unshift()</vt:lpstr>
      <vt:lpstr>Métodos para arrays no Javascript: concat()</vt:lpstr>
      <vt:lpstr>Métodos para arrays no Javascript: splice()</vt:lpstr>
      <vt:lpstr>Métodos para arrays no Javascript: splice()</vt:lpstr>
      <vt:lpstr>Métodos para arrays no Javascript: Array.from()</vt:lpstr>
      <vt:lpstr>Métodos para arrays no Javascript: includes()</vt:lpstr>
      <vt:lpstr>Organizando arrays no Javascript: sort()</vt:lpstr>
      <vt:lpstr>Organizando arrays numéricas no Javascript: sort()</vt:lpstr>
      <vt:lpstr>Organizando arrays no Javascript: reverse()</vt:lpstr>
      <vt:lpstr>Fazendo iterações nos arrays: map()</vt:lpstr>
      <vt:lpstr>Fazendo iterações nos arrays: map()</vt:lpstr>
      <vt:lpstr>Fazendo iterações nos arrays: filter()</vt:lpstr>
      <vt:lpstr>Fazendo iterações nos arrays: reduce()</vt:lpstr>
      <vt:lpstr>Fazendo iterações nos arrays: every()</vt:lpstr>
      <vt:lpstr>Fazendo iterações nos arrays: find()</vt:lpstr>
      <vt:lpstr>Fazendo iterações nos arrays: findIndex()</vt:lpstr>
      <vt:lpstr>Objetos de data no Javascript</vt:lpstr>
      <vt:lpstr>Criando objetos de data no Javascript</vt:lpstr>
      <vt:lpstr>Criando objetos de data no Javascript: new Date()</vt:lpstr>
      <vt:lpstr>Criando objetos de data no Javascript: new Date(date string)</vt:lpstr>
      <vt:lpstr>Criando objetos de data no Javascript: new Date(ano, mês…)</vt:lpstr>
      <vt:lpstr>Criando objetos de data no Javascript: new Date(ano, mês…)</vt:lpstr>
      <vt:lpstr>Criando objetos de data no Javascript: new Date()</vt:lpstr>
      <vt:lpstr>Criando objetos de data no Javascript: new Date()</vt:lpstr>
      <vt:lpstr>Métodos de data no Javascript:</vt:lpstr>
      <vt:lpstr>Métodos de datas no Javascript: toUTCString()</vt:lpstr>
      <vt:lpstr>Formatos de datas no Javascript</vt:lpstr>
      <vt:lpstr>Formatos de datas no Javascript: ISO</vt:lpstr>
      <vt:lpstr>Formatos de datas no Javascript: ISO</vt:lpstr>
      <vt:lpstr>Formatos de data no Javascript: ISO</vt:lpstr>
      <vt:lpstr>Formatos de datas no Javascript: fuso horário</vt:lpstr>
      <vt:lpstr>Formatos de datas no Javascript: datas curtas</vt:lpstr>
      <vt:lpstr>Formatos de datas no Javascript: datas longas</vt:lpstr>
      <vt:lpstr>Formatos de datas no Javascript: datas longas</vt:lpstr>
      <vt:lpstr>Métodos para obter datas no Javascript: lista de métodos</vt:lpstr>
      <vt:lpstr>Métodos para obter datas no Javascript: getFullYear()</vt:lpstr>
      <vt:lpstr>Métodos para obter datas no Javascript: getMonth</vt:lpstr>
      <vt:lpstr>Métodos para obter datas no Javascript: getDate()</vt:lpstr>
      <vt:lpstr>Métodos para obter datas no Javascript: getHours()</vt:lpstr>
      <vt:lpstr>Métodos para obter datas no Javascript: getMinutes()</vt:lpstr>
      <vt:lpstr>Métodos para obter datas no Javascript: getSeconds()</vt:lpstr>
      <vt:lpstr>Métodos para obter datas no Javascript: getMilliseconds()</vt:lpstr>
      <vt:lpstr>Métodos para obter datas no Javascript: getDay()</vt:lpstr>
      <vt:lpstr>Métodos para obter datas no Javascript: getTime()</vt:lpstr>
      <vt:lpstr>Métodos para obter datas no Javascript: getTimezoneOffset</vt:lpstr>
      <vt:lpstr>Métodos para definir datas no Javascript: lista</vt:lpstr>
      <vt:lpstr>Métodos para definir datas no Javascript: setFullYear()</vt:lpstr>
      <vt:lpstr>Métodos para definir datas no Javascript: setMonth()</vt:lpstr>
      <vt:lpstr>Métodos para definir datas no Javascript: setDate()</vt:lpstr>
      <vt:lpstr>Métodos para definir datas no Javascript: setHours()</vt:lpstr>
      <vt:lpstr>Métodos para definir datas no Javascript: setMinutes()</vt:lpstr>
      <vt:lpstr>Métodos para definir datas no Javascript: setSeconds()</vt:lpstr>
      <vt:lpstr>Constantes matemáticas no Javascript:</vt:lpstr>
      <vt:lpstr>Constantes matemáticas no Javascript: </vt:lpstr>
      <vt:lpstr>Constantes matemáticas no Javascript: Math.round()</vt:lpstr>
      <vt:lpstr>Constantes matemáticas no Javascript: Math.ceil()</vt:lpstr>
      <vt:lpstr>Constantes matemáticas no Javascript: Math.floor()</vt:lpstr>
      <vt:lpstr>Constantes matemáticas no Javascript: Math.trunc()</vt:lpstr>
      <vt:lpstr>Constantes matemáticas no Javascript: Math.sign()</vt:lpstr>
      <vt:lpstr>Constantes matemáticas no Javascript: Math.pow()</vt:lpstr>
      <vt:lpstr>Constantes matemáticas no Javascript: Math.sqrt()</vt:lpstr>
      <vt:lpstr>Constantes matemáticas no Javascript: Math.abs()</vt:lpstr>
      <vt:lpstr>Constantes matemáticas no Javascript: Math.min() </vt:lpstr>
      <vt:lpstr>Constantes matemáticas no Javascript: Math.random()</vt:lpstr>
      <vt:lpstr>Constantes matemáticas no Javascript: Math.random()</vt:lpstr>
      <vt:lpstr>Constantes matemáticas no Javascript: Math.random()</vt:lpstr>
      <vt:lpstr>Constantes matemáticas no Javascript: Math.log2()</vt:lpstr>
      <vt:lpstr>Constantes matemáticas no Javascript: Math.log10()</vt:lpstr>
      <vt:lpstr>Boolean no Javascript</vt:lpstr>
      <vt:lpstr>If no Javascript:</vt:lpstr>
      <vt:lpstr>If no Javascript: prática</vt:lpstr>
      <vt:lpstr>If e else no Javascript:</vt:lpstr>
      <vt:lpstr>If e else no Javascript: prática</vt:lpstr>
      <vt:lpstr>Else if no Javascript:</vt:lpstr>
      <vt:lpstr>Else if no Javascript: prática</vt:lpstr>
      <vt:lpstr>Operador ternário no Javascript</vt:lpstr>
      <vt:lpstr>Switch no Javascript</vt:lpstr>
      <vt:lpstr>Switch no Javascript: sintaxe</vt:lpstr>
      <vt:lpstr>Switch no Javascript: case</vt:lpstr>
      <vt:lpstr>Switch no Javascript: break</vt:lpstr>
      <vt:lpstr>Switch no Javascript: default </vt:lpstr>
      <vt:lpstr>Switch no Javascript: detalhes</vt:lpstr>
      <vt:lpstr>Loops no Javascript </vt:lpstr>
      <vt:lpstr>Loops no Javascript: while</vt:lpstr>
      <vt:lpstr>Loops no Javascript: variável contadora</vt:lpstr>
      <vt:lpstr>Loops no Javascript: do… while</vt:lpstr>
      <vt:lpstr>Loops no Javascript: for</vt:lpstr>
      <vt:lpstr>Loops no javascript: expressões</vt:lpstr>
      <vt:lpstr>Loops no Javascript: expressão 1</vt:lpstr>
      <vt:lpstr>Loops no Javascript: Expressão 2</vt:lpstr>
      <vt:lpstr>Loops no Javascript: Expressão 3</vt:lpstr>
      <vt:lpstr>Loops no Javascript: For in </vt:lpstr>
      <vt:lpstr>Break no Javascript:</vt:lpstr>
      <vt:lpstr>Continue no Javascript:</vt:lpstr>
      <vt:lpstr>Conjuntos no Javascript</vt:lpstr>
      <vt:lpstr>Conjuntos no Javascript: criando um conjunto</vt:lpstr>
      <vt:lpstr>Conjuntos no Javascript: variáveis</vt:lpstr>
      <vt:lpstr>Map no Javascript: </vt:lpstr>
      <vt:lpstr>Map no Javascript: alguns métodos essenciais</vt:lpstr>
      <vt:lpstr>Map no Javascript: adicionando dados com set()</vt:lpstr>
      <vt:lpstr>Map no Javascript: alterando valores com set()</vt:lpstr>
      <vt:lpstr>Map no Javascript: retornando valores com get()</vt:lpstr>
      <vt:lpstr>Map no Javascript: size</vt:lpstr>
      <vt:lpstr>Map no Javascript: removendo elementos com delete()</vt:lpstr>
      <vt:lpstr>Map no Javascript: verificando elementos com has()</vt:lpstr>
      <vt:lpstr>Diferença de objetos e mapas no Javascript:</vt:lpstr>
      <vt:lpstr>Map no Javascript: exibindo todas as chaves com forEach()</vt:lpstr>
      <vt:lpstr>Map no Javascript: explicando código do forEach</vt:lpstr>
      <vt:lpstr>Map no Javascript: explicando o código do forEach()</vt:lpstr>
      <vt:lpstr>Map no Javascript: explicando o código do forEach()</vt:lpstr>
      <vt:lpstr>Typeof no Javascript:</vt:lpstr>
      <vt:lpstr>Typeof no Javascript:</vt:lpstr>
      <vt:lpstr>Typeof no Javascript: operador</vt:lpstr>
      <vt:lpstr>Typeof no Javascript: dados primitivos</vt:lpstr>
      <vt:lpstr>Typeof no Javascript: dados complexos</vt:lpstr>
      <vt:lpstr>Conversão de dados no Javascript: </vt:lpstr>
      <vt:lpstr>Convertendo string em número.</vt:lpstr>
      <vt:lpstr>Conversão de dados no Javascript: Métodos globais</vt:lpstr>
      <vt:lpstr>Conversão de dados no Javascript: operador unário ( + )</vt:lpstr>
      <vt:lpstr>Conversão de dados no Javascript: number para string</vt:lpstr>
      <vt:lpstr>Conversão de dados no Javascript: boolean para number</vt:lpstr>
      <vt:lpstr>Conversão de dados no Javascript: boolean para string</vt:lpstr>
      <vt:lpstr>Expressões regulares no Javascript: </vt:lpstr>
      <vt:lpstr>Expressões regulares no Javascript: algumas expressões</vt:lpstr>
      <vt:lpstr>Expressão regular no Javascript: /g</vt:lpstr>
      <vt:lpstr>Expressão regular no Javascript: /m</vt:lpstr>
      <vt:lpstr>Expressão regular no Javascript:  colchetes</vt:lpstr>
      <vt:lpstr>Expressão regular no Javascript: [0-0]</vt:lpstr>
      <vt:lpstr>Expressões regulares no Javascript: (x|y)</vt:lpstr>
      <vt:lpstr>Expressões regulares no Javascript: MetaCaracteres</vt:lpstr>
      <vt:lpstr>Expressões regulares no Javascript: quantificadores</vt:lpstr>
      <vt:lpstr>Try e Catch no Javascript:</vt:lpstr>
      <vt:lpstr>Try e catch no Javascript: sintaxe</vt:lpstr>
      <vt:lpstr>Try e catch no Javascript: prática</vt:lpstr>
      <vt:lpstr>Try e catch no Javascript: throw</vt:lpstr>
      <vt:lpstr>Entendendo o código do try e catch</vt:lpstr>
      <vt:lpstr>Entendendo o código do try e catch</vt:lpstr>
      <vt:lpstr>Entendendo o código do try e catch</vt:lpstr>
      <vt:lpstr>Motivos para usar o throw:</vt:lpstr>
      <vt:lpstr>AVISO DE BOA PRÁTICA: declaração de variáveis</vt:lpstr>
      <vt:lpstr>Declarando o modo estrito no Javascript:</vt:lpstr>
      <vt:lpstr>Declarando o modo estrito no Javascript: escopos</vt:lpstr>
      <vt:lpstr>Declarando o modo estrito no Javascript: motivos para usá-lo</vt:lpstr>
      <vt:lpstr>Coisas não permitidas no modo estrito</vt:lpstr>
      <vt:lpstr>Arrow function no Javascript:</vt:lpstr>
      <vt:lpstr>Arrow function no Javascript: características</vt:lpstr>
      <vt:lpstr>Arrow function no Javascript: abreviações</vt:lpstr>
      <vt:lpstr>Importando e exportando pedaços de código no Javascript</vt:lpstr>
      <vt:lpstr>Exportando funções no Javascript</vt:lpstr>
      <vt:lpstr>Importando funções no Javascript</vt:lpstr>
      <vt:lpstr>Definindo o tipo de script</vt:lpstr>
      <vt:lpstr>Boas práticas de arquivos JS: variáveis</vt:lpstr>
      <vt:lpstr>Boas práticas de arquivos JS: operadores</vt:lpstr>
      <vt:lpstr>Boas práticas de arquivos JS: recuo de código</vt:lpstr>
      <vt:lpstr>Boas práticas de arquivos JS: regras gerais</vt:lpstr>
      <vt:lpstr>Boas práticas de arquivos JS: regras para objetos</vt:lpstr>
      <vt:lpstr>Boas práticas de arquivos JS: regras para objetos</vt:lpstr>
      <vt:lpstr>Boas práticas de arquivos JS: Comprimento da linha &lt; 80</vt:lpstr>
      <vt:lpstr>Boas práticas de arquivos JS: nomenclatura</vt:lpstr>
      <vt:lpstr>Boas práticas de arquivos JS: carregando o script</vt:lpstr>
      <vt:lpstr>Boas práticas de arquivos JS: evite usar variáveis globais</vt:lpstr>
      <vt:lpstr>Boas práticas de arquivos JS: declarando variáveis no topo</vt:lpstr>
      <vt:lpstr>Boas práticas de arquivos JS: declarar objetos com const</vt:lpstr>
      <vt:lpstr>Boas práticas de arquivos JS: conversões automáticas</vt:lpstr>
      <vt:lpstr>Boas práticas de arquivos JS: terminando switch com default</vt:lpstr>
      <vt:lpstr>Melhorando desempenho em arquivos JS: loops</vt:lpstr>
      <vt:lpstr>Melhorando desempenho em arquivos JS: acessando o DOM</vt:lpstr>
      <vt:lpstr>Melhorando desempenho em arquivos JS: tamanho do DOM</vt:lpstr>
      <vt:lpstr>Projetos para praticar o Javascript (obrigatório):</vt:lpstr>
      <vt:lpstr>Projetos para praticar o Javascript (obrigatório):</vt:lpstr>
      <vt:lpstr>Projetos para praticar o Javascript (opcional): </vt:lpstr>
      <vt:lpstr>Projetos para praticar o Javascript (opcional): </vt:lpstr>
      <vt:lpstr>Projetos para praticar o Javascript (opcional):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Linguagem de programação: Javascript </dc:title>
  <cp:lastModifiedBy>Jailson Costa dos Santos</cp:lastModifiedBy>
  <cp:revision>3</cp:revision>
  <dcterms:modified xsi:type="dcterms:W3CDTF">2023-04-09T19:53:08Z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0x0101005A355AB5AD04B742B70CA5001883BFF1</vt:lpwstr>
  </property>
  <property fmtid="{D5CDD505-2E9C-101B-9397-08002B2CF9AE}" pid="3" name="MediaServiceImageTags">
    <vt:lpwstr/>
  </property>
</Properties>
</file>